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3" r:id="rId4"/>
    <p:sldId id="266" r:id="rId5"/>
    <p:sldId id="264" r:id="rId6"/>
    <p:sldId id="267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Z\prehledy\MZ11j-19j_casoverady_DZ_prvomaturant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13\OSMS$\SPOLECNY\Posp&#237;&#353;ilov&#225;P\maturita\2019\V&#253;sledky\MZ2019j_Pardubicky_vypoc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13\OSMS$\SPOLECNY\Posp&#237;&#353;ilov&#225;P\maturita\2019\V&#253;sledky\MZ2019j_Pardubicky_vypoc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13\OSMS$\SPOLECNY\Posp&#237;&#353;ilov&#225;P\maturita\2019\V&#253;sledky\MZ2019j_Pardubicky_vypoc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1091921354117"/>
          <c:y val="5.943168783298397E-2"/>
          <c:w val="0.83586667359620093"/>
          <c:h val="0.6934128651759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'MZ - TERM'!$B$3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'MZ - TERM'!$AX$2:$BD$2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'MZ - TERM'!$AX$3:$BD$3</c:f>
              <c:numCache>
                <c:formatCode>0.0</c:formatCode>
                <c:ptCount val="7"/>
                <c:pt idx="0">
                  <c:v>22.530196502614025</c:v>
                </c:pt>
                <c:pt idx="1">
                  <c:v>25.359259353460335</c:v>
                </c:pt>
                <c:pt idx="2">
                  <c:v>27.252020174629859</c:v>
                </c:pt>
                <c:pt idx="3">
                  <c:v>27.805749324932492</c:v>
                </c:pt>
                <c:pt idx="4">
                  <c:v>28.629049199613458</c:v>
                </c:pt>
                <c:pt idx="5">
                  <c:v>28.836701256144181</c:v>
                </c:pt>
                <c:pt idx="6">
                  <c:v>26.951662629376788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94-4645-96DD-F8D3A6822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853088"/>
        <c:axId val="188853648"/>
      </c:barChart>
      <c:lineChart>
        <c:grouping val="standard"/>
        <c:varyColors val="0"/>
        <c:ser>
          <c:idx val="2"/>
          <c:order val="1"/>
          <c:tx>
            <c:strRef>
              <c:f>'MZ - TERM'!$B$5</c:f>
              <c:strCache>
                <c:ptCount val="1"/>
                <c:pt idx="0">
                  <c:v>PRVOMATURANTI</c:v>
                </c:pt>
              </c:strCache>
            </c:strRef>
          </c:tx>
          <c:spPr>
            <a:ln w="317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4"/>
            <c:spPr>
              <a:solidFill>
                <a:srgbClr val="92D050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'MZ - TERM'!$AX$2:$BD$2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'MZ - TERM'!$AX$5:$BD$5</c:f>
              <c:numCache>
                <c:formatCode>0.0</c:formatCode>
                <c:ptCount val="7"/>
                <c:pt idx="0">
                  <c:v>19.380311348424456</c:v>
                </c:pt>
                <c:pt idx="1">
                  <c:v>21.472199573731565</c:v>
                </c:pt>
                <c:pt idx="2">
                  <c:v>23.476315265198537</c:v>
                </c:pt>
                <c:pt idx="3">
                  <c:v>23.396752632675632</c:v>
                </c:pt>
                <c:pt idx="4">
                  <c:v>24.630826211739805</c:v>
                </c:pt>
                <c:pt idx="5">
                  <c:v>24.778775248477075</c:v>
                </c:pt>
                <c:pt idx="6">
                  <c:v>23.691507527454451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94-4645-96DD-F8D3A682229B}"/>
            </c:ext>
          </c:extLst>
        </c:ser>
        <c:ser>
          <c:idx val="3"/>
          <c:order val="2"/>
          <c:tx>
            <c:strRef>
              <c:f>'MZ - TERM'!$B$6</c:f>
              <c:strCache>
                <c:ptCount val="1"/>
                <c:pt idx="0">
                  <c:v>ODLOŽENÝ ŘÁDNÝ</c:v>
                </c:pt>
              </c:strCache>
            </c:strRef>
          </c:tx>
          <c:spPr>
            <a:ln w="317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4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'MZ - TERM'!$AX$2:$BD$2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'MZ - TERM'!$AX$6:$BD$6</c:f>
              <c:numCache>
                <c:formatCode>0.0</c:formatCode>
                <c:ptCount val="7"/>
                <c:pt idx="0">
                  <c:v>49.958779884583677</c:v>
                </c:pt>
                <c:pt idx="1">
                  <c:v>54.664610639938317</c:v>
                </c:pt>
                <c:pt idx="2">
                  <c:v>58.061953931691825</c:v>
                </c:pt>
                <c:pt idx="3">
                  <c:v>58.254105445116679</c:v>
                </c:pt>
                <c:pt idx="4">
                  <c:v>61.386138613861384</c:v>
                </c:pt>
                <c:pt idx="5">
                  <c:v>60.537190082644635</c:v>
                </c:pt>
                <c:pt idx="6">
                  <c:v>59.546539379474936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994-4645-96DD-F8D3A682229B}"/>
            </c:ext>
          </c:extLst>
        </c:ser>
        <c:ser>
          <c:idx val="4"/>
          <c:order val="3"/>
          <c:tx>
            <c:strRef>
              <c:f>'MZ - TERM'!$B$7</c:f>
              <c:strCache>
                <c:ptCount val="1"/>
                <c:pt idx="0">
                  <c:v>OPRAVNÝ / NÁHRADNÍ TERMÍN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4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'MZ - TERM'!$AX$2:$BD$2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'MZ - TERM'!$AX$7:$BD$7</c:f>
              <c:numCache>
                <c:formatCode>0.0</c:formatCode>
                <c:ptCount val="7"/>
                <c:pt idx="0">
                  <c:v>50.638133298955779</c:v>
                </c:pt>
                <c:pt idx="1">
                  <c:v>56.825525040387724</c:v>
                </c:pt>
                <c:pt idx="2">
                  <c:v>55.908337934842635</c:v>
                </c:pt>
                <c:pt idx="3">
                  <c:v>59.539560730351951</c:v>
                </c:pt>
                <c:pt idx="4">
                  <c:v>55.583250249252245</c:v>
                </c:pt>
                <c:pt idx="5">
                  <c:v>56.432204441136335</c:v>
                </c:pt>
                <c:pt idx="6">
                  <c:v>49.592986850344396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994-4645-96DD-F8D3A6822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853088"/>
        <c:axId val="188853648"/>
      </c:lineChart>
      <c:catAx>
        <c:axId val="188853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88853648"/>
        <c:crosses val="autoZero"/>
        <c:auto val="1"/>
        <c:lblAlgn val="ctr"/>
        <c:lblOffset val="100"/>
        <c:noMultiLvlLbl val="0"/>
      </c:catAx>
      <c:valAx>
        <c:axId val="1888536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PODÍL NEÚSPĚŠNÝCH Z KONAJÍCÍCH (%)</a:t>
                </a:r>
              </a:p>
            </c:rich>
          </c:tx>
          <c:layout>
            <c:manualLayout>
              <c:xMode val="edge"/>
              <c:yMode val="edge"/>
              <c:x val="2.107239967687206E-2"/>
              <c:y val="0.14295728054496906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88853088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6.3741323823764573E-2"/>
          <c:y val="0.84214096085144152"/>
          <c:w val="0.91786955365615108"/>
          <c:h val="0.13844626439533791"/>
        </c:manualLayout>
      </c:layout>
      <c:overlay val="0"/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3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50794893757325"/>
          <c:y val="9.2618774031922105E-2"/>
          <c:w val="0.78767121753496927"/>
          <c:h val="0.84974299570301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List2!$C$1</c:f>
              <c:strCache>
                <c:ptCount val="1"/>
                <c:pt idx="0">
                  <c:v>MATURITNÍ ZKOUŠKA CELKEM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45663026688739E-2"/>
                  <c:y val="-7.7348784142078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320463524262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223330024262537E-3"/>
                  <c:y val="1.289146402367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1.031317121894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1.031317121894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2669990072786565E-3"/>
                  <c:y val="1.289146402367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4223330024261494E-3"/>
                  <c:y val="1.5469756828415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List2!$B$21:$B$36</c:f>
              <c:strCache>
                <c:ptCount val="12"/>
                <c:pt idx="0">
                  <c:v>Gymnázia</c:v>
                </c:pt>
                <c:pt idx="1">
                  <c:v>Lycea</c:v>
                </c:pt>
                <c:pt idx="2">
                  <c:v>SOŠ technické </c:v>
                </c:pt>
                <c:pt idx="3">
                  <c:v>Obchodní akademie</c:v>
                </c:pt>
                <c:pt idx="4">
                  <c:v>SOŠ hotelové</c:v>
                </c:pt>
                <c:pt idx="5">
                  <c:v>SOŠ humanitní</c:v>
                </c:pt>
                <c:pt idx="6">
                  <c:v>SOŠ zemědělské</c:v>
                </c:pt>
                <c:pt idx="7">
                  <c:v>SOŠ zdravotnické</c:v>
                </c:pt>
                <c:pt idx="8">
                  <c:v>SOŠ umělecké</c:v>
                </c:pt>
                <c:pt idx="9">
                  <c:v>SOU technické</c:v>
                </c:pt>
                <c:pt idx="10">
                  <c:v>SOU ostatní</c:v>
                </c:pt>
                <c:pt idx="11">
                  <c:v>Nástavby </c:v>
                </c:pt>
              </c:strCache>
            </c:strRef>
          </c:cat>
          <c:val>
            <c:numRef>
              <c:f>List2!$D$21:$D$36</c:f>
              <c:numCache>
                <c:formatCode>0.0</c:formatCode>
                <c:ptCount val="12"/>
                <c:pt idx="0">
                  <c:v>6.3</c:v>
                </c:pt>
                <c:pt idx="1">
                  <c:v>18.674698795180721</c:v>
                </c:pt>
                <c:pt idx="2">
                  <c:v>28.4</c:v>
                </c:pt>
                <c:pt idx="3">
                  <c:v>21.5311004784689</c:v>
                </c:pt>
                <c:pt idx="4">
                  <c:v>27.659574468085108</c:v>
                </c:pt>
                <c:pt idx="5">
                  <c:v>24.180327868852459</c:v>
                </c:pt>
                <c:pt idx="6">
                  <c:v>31.874999999999996</c:v>
                </c:pt>
                <c:pt idx="7">
                  <c:v>27.731092436974791</c:v>
                </c:pt>
                <c:pt idx="8">
                  <c:v>25.242718446601941</c:v>
                </c:pt>
                <c:pt idx="9">
                  <c:v>40.853658536585364</c:v>
                </c:pt>
                <c:pt idx="10">
                  <c:v>44.210526315789473</c:v>
                </c:pt>
                <c:pt idx="11">
                  <c:v>54.6</c:v>
                </c:pt>
              </c:numCache>
            </c:numRef>
          </c:val>
        </c:ser>
        <c:ser>
          <c:idx val="1"/>
          <c:order val="1"/>
          <c:tx>
            <c:strRef>
              <c:f>List2!$F$1</c:f>
              <c:strCache>
                <c:ptCount val="1"/>
                <c:pt idx="0">
                  <c:v>SPOLEČNÁ ČÁST MATURITNÍ ZKOUŠKY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669990072787614E-3"/>
                  <c:y val="-1.8048049633151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669990072787614E-3"/>
                  <c:y val="-1.031317121894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151607629141036E-17"/>
                  <c:y val="-7.7348784142078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446660048525073E-3"/>
                  <c:y val="-1.031317121894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223330024262537E-3"/>
                  <c:y val="-7.7348784142078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446660048525598E-3"/>
                  <c:y val="-2.3204635242623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223330024262537E-3"/>
                  <c:y val="-1.8048049633151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5339980145575228E-3"/>
                  <c:y val="-1.8048049633151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8446660048525073E-3"/>
                  <c:y val="-1.546975682841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4223330024262537E-3"/>
                  <c:y val="-1.546975682841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4223330024262537E-3"/>
                  <c:y val="-1.289146402367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1378664019410029E-2"/>
                  <c:y val="-1.031317121894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List2!$B$21:$B$36</c:f>
              <c:strCache>
                <c:ptCount val="12"/>
                <c:pt idx="0">
                  <c:v>Gymnázia</c:v>
                </c:pt>
                <c:pt idx="1">
                  <c:v>Lycea</c:v>
                </c:pt>
                <c:pt idx="2">
                  <c:v>SOŠ technické </c:v>
                </c:pt>
                <c:pt idx="3">
                  <c:v>Obchodní akademie</c:v>
                </c:pt>
                <c:pt idx="4">
                  <c:v>SOŠ hotelové</c:v>
                </c:pt>
                <c:pt idx="5">
                  <c:v>SOŠ humanitní</c:v>
                </c:pt>
                <c:pt idx="6">
                  <c:v>SOŠ zemědělské</c:v>
                </c:pt>
                <c:pt idx="7">
                  <c:v>SOŠ zdravotnické</c:v>
                </c:pt>
                <c:pt idx="8">
                  <c:v>SOŠ umělecké</c:v>
                </c:pt>
                <c:pt idx="9">
                  <c:v>SOU technické</c:v>
                </c:pt>
                <c:pt idx="10">
                  <c:v>SOU ostatní</c:v>
                </c:pt>
                <c:pt idx="11">
                  <c:v>Nástavby </c:v>
                </c:pt>
              </c:strCache>
            </c:strRef>
          </c:cat>
          <c:val>
            <c:numRef>
              <c:f>List2!$G$21:$G$36</c:f>
              <c:numCache>
                <c:formatCode>0.0</c:formatCode>
                <c:ptCount val="12"/>
                <c:pt idx="0">
                  <c:v>4.0999999999999996</c:v>
                </c:pt>
                <c:pt idx="1">
                  <c:v>14.457831325301203</c:v>
                </c:pt>
                <c:pt idx="2">
                  <c:v>21.3</c:v>
                </c:pt>
                <c:pt idx="3">
                  <c:v>15.789473684210526</c:v>
                </c:pt>
                <c:pt idx="4">
                  <c:v>26.315789473684209</c:v>
                </c:pt>
                <c:pt idx="5">
                  <c:v>19.34156378600823</c:v>
                </c:pt>
                <c:pt idx="6">
                  <c:v>30</c:v>
                </c:pt>
                <c:pt idx="7">
                  <c:v>30.097087378640776</c:v>
                </c:pt>
                <c:pt idx="8">
                  <c:v>22.222222222222221</c:v>
                </c:pt>
                <c:pt idx="9">
                  <c:v>39.506172839506171</c:v>
                </c:pt>
                <c:pt idx="10">
                  <c:v>41.666666666666671</c:v>
                </c:pt>
                <c:pt idx="11">
                  <c:v>53.1</c:v>
                </c:pt>
              </c:numCache>
            </c:numRef>
          </c:val>
        </c:ser>
        <c:ser>
          <c:idx val="2"/>
          <c:order val="2"/>
          <c:tx>
            <c:strRef>
              <c:f>List2!$H$1</c:f>
              <c:strCache>
                <c:ptCount val="1"/>
                <c:pt idx="0">
                  <c:v>PROFILOVÁ ČÁST MATURITNÍ ZKOUŠKY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5339980145575228E-3"/>
                  <c:y val="-2.06263424378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446660048524553E-3"/>
                  <c:y val="-1.031317121894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669990072787614E-3"/>
                  <c:y val="-1.031317121894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446660048525073E-3"/>
                  <c:y val="-2.3204635242623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223330024262016E-3"/>
                  <c:y val="-2.0626342437887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6893320097050146E-3"/>
                  <c:y val="-7.7348784142079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1.804804963315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1116650121312167E-3"/>
                  <c:y val="-1.804804963315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1.546975682841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223330024262537E-3"/>
                  <c:y val="-1.5469756828415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8446660048525073E-3"/>
                  <c:y val="-1.289146402367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8446660048524553E-3"/>
                  <c:y val="-1.289146402367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List2!$B$21:$B$36</c:f>
              <c:strCache>
                <c:ptCount val="12"/>
                <c:pt idx="0">
                  <c:v>Gymnázia</c:v>
                </c:pt>
                <c:pt idx="1">
                  <c:v>Lycea</c:v>
                </c:pt>
                <c:pt idx="2">
                  <c:v>SOŠ technické </c:v>
                </c:pt>
                <c:pt idx="3">
                  <c:v>Obchodní akademie</c:v>
                </c:pt>
                <c:pt idx="4">
                  <c:v>SOŠ hotelové</c:v>
                </c:pt>
                <c:pt idx="5">
                  <c:v>SOŠ humanitní</c:v>
                </c:pt>
                <c:pt idx="6">
                  <c:v>SOŠ zemědělské</c:v>
                </c:pt>
                <c:pt idx="7">
                  <c:v>SOŠ zdravotnické</c:v>
                </c:pt>
                <c:pt idx="8">
                  <c:v>SOŠ umělecké</c:v>
                </c:pt>
                <c:pt idx="9">
                  <c:v>SOU technické</c:v>
                </c:pt>
                <c:pt idx="10">
                  <c:v>SOU ostatní</c:v>
                </c:pt>
                <c:pt idx="11">
                  <c:v>Nástavby </c:v>
                </c:pt>
              </c:strCache>
            </c:strRef>
          </c:cat>
          <c:val>
            <c:numRef>
              <c:f>List2!$I$21:$I$36</c:f>
              <c:numCache>
                <c:formatCode>0.0</c:formatCode>
                <c:ptCount val="12"/>
                <c:pt idx="0">
                  <c:v>3.1</c:v>
                </c:pt>
                <c:pt idx="1">
                  <c:v>5.9880239520958085</c:v>
                </c:pt>
                <c:pt idx="2">
                  <c:v>15.1</c:v>
                </c:pt>
                <c:pt idx="3">
                  <c:v>11.483253588516746</c:v>
                </c:pt>
                <c:pt idx="4">
                  <c:v>9.5744680851063837</c:v>
                </c:pt>
                <c:pt idx="5">
                  <c:v>6.9672131147540979</c:v>
                </c:pt>
                <c:pt idx="6">
                  <c:v>4.375</c:v>
                </c:pt>
                <c:pt idx="7">
                  <c:v>5</c:v>
                </c:pt>
                <c:pt idx="8">
                  <c:v>8.6538461538461533</c:v>
                </c:pt>
                <c:pt idx="9">
                  <c:v>8.536585365853659</c:v>
                </c:pt>
                <c:pt idx="10">
                  <c:v>9.375</c:v>
                </c:pt>
                <c:pt idx="11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0188048"/>
        <c:axId val="190188608"/>
      </c:barChart>
      <c:catAx>
        <c:axId val="19018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0188608"/>
        <c:crosses val="autoZero"/>
        <c:auto val="1"/>
        <c:lblAlgn val="ctr"/>
        <c:lblOffset val="100"/>
        <c:noMultiLvlLbl val="0"/>
      </c:catAx>
      <c:valAx>
        <c:axId val="19018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01880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2568271984116461E-2"/>
          <c:y val="1.5746162647764187E-2"/>
          <c:w val="0.97344112302934083"/>
          <c:h val="5.0760916926150673E-2"/>
        </c:manualLayout>
      </c:layout>
      <c:overlay val="0"/>
      <c:spPr>
        <a:solidFill>
          <a:srgbClr val="FFFF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724268215907"/>
          <c:y val="8.7531762852560549E-2"/>
          <c:w val="0.79307143379732881"/>
          <c:h val="0.84322468443677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List2!$J$1</c:f>
              <c:strCache>
                <c:ptCount val="1"/>
                <c:pt idx="0">
                  <c:v>ČESKÝ JAZYK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206760224473705E-2"/>
                  <c:y val="-1.615884410442872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356431941166432E-3"/>
                  <c:y val="1.76281203224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755071478056183E-2"/>
                      <c:h val="2.835909900621960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3016900561184263E-3"/>
                  <c:y val="1.9831537766587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338966853728087E-3"/>
                  <c:y val="1.101752098143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4.4070083925748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677933707456174E-3"/>
                  <c:y val="8.81401678514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677933707456174E-3"/>
                  <c:y val="4.4070083925749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338966853729138E-3"/>
                  <c:y val="1.322102517772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8.8140167851498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List2!$B$23:$B$36</c:f>
              <c:strCache>
                <c:ptCount val="12"/>
                <c:pt idx="0">
                  <c:v>Gymnázia</c:v>
                </c:pt>
                <c:pt idx="1">
                  <c:v>Lycea</c:v>
                </c:pt>
                <c:pt idx="2">
                  <c:v>SOŠ technické </c:v>
                </c:pt>
                <c:pt idx="3">
                  <c:v>Obchodní akademie</c:v>
                </c:pt>
                <c:pt idx="4">
                  <c:v>SOŠ hotelové</c:v>
                </c:pt>
                <c:pt idx="5">
                  <c:v>SOŠ humanitní</c:v>
                </c:pt>
                <c:pt idx="6">
                  <c:v>SOŠ zemědělské</c:v>
                </c:pt>
                <c:pt idx="7">
                  <c:v>SOŠ zdravotnické</c:v>
                </c:pt>
                <c:pt idx="8">
                  <c:v>SOŠ umělecké</c:v>
                </c:pt>
                <c:pt idx="9">
                  <c:v>SOU technické</c:v>
                </c:pt>
                <c:pt idx="10">
                  <c:v>SOU ostatní</c:v>
                </c:pt>
                <c:pt idx="11">
                  <c:v>Nástavby </c:v>
                </c:pt>
              </c:strCache>
            </c:strRef>
          </c:cat>
          <c:val>
            <c:numRef>
              <c:f>List2!$L$23:$L$36</c:f>
              <c:numCache>
                <c:formatCode>0.0</c:formatCode>
                <c:ptCount val="12"/>
                <c:pt idx="0">
                  <c:v>2.9</c:v>
                </c:pt>
                <c:pt idx="1">
                  <c:v>12.650602409638553</c:v>
                </c:pt>
                <c:pt idx="2">
                  <c:v>17.100000000000001</c:v>
                </c:pt>
                <c:pt idx="3">
                  <c:v>10.047846889952153</c:v>
                </c:pt>
                <c:pt idx="4">
                  <c:v>23.157894736842106</c:v>
                </c:pt>
                <c:pt idx="5">
                  <c:v>14.344262295081966</c:v>
                </c:pt>
                <c:pt idx="6">
                  <c:v>24.375</c:v>
                </c:pt>
                <c:pt idx="7">
                  <c:v>21.359223300970871</c:v>
                </c:pt>
                <c:pt idx="8">
                  <c:v>20</c:v>
                </c:pt>
                <c:pt idx="9">
                  <c:v>32.098765432098766</c:v>
                </c:pt>
                <c:pt idx="10">
                  <c:v>31.958762886597935</c:v>
                </c:pt>
                <c:pt idx="11">
                  <c:v>38.9</c:v>
                </c:pt>
              </c:numCache>
            </c:numRef>
          </c:val>
        </c:ser>
        <c:ser>
          <c:idx val="1"/>
          <c:order val="1"/>
          <c:tx>
            <c:strRef>
              <c:f>List2!$N$1</c:f>
              <c:strCache>
                <c:ptCount val="1"/>
                <c:pt idx="0">
                  <c:v>MATEMATIKA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355867414912347E-3"/>
                  <c:y val="-1.101752098143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542452937401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016900561184263E-3"/>
                  <c:y val="-1.54245293740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List2!$B$23:$B$36</c:f>
              <c:strCache>
                <c:ptCount val="12"/>
                <c:pt idx="0">
                  <c:v>Gymnázia</c:v>
                </c:pt>
                <c:pt idx="1">
                  <c:v>Lycea</c:v>
                </c:pt>
                <c:pt idx="2">
                  <c:v>SOŠ technické </c:v>
                </c:pt>
                <c:pt idx="3">
                  <c:v>Obchodní akademie</c:v>
                </c:pt>
                <c:pt idx="4">
                  <c:v>SOŠ hotelové</c:v>
                </c:pt>
                <c:pt idx="5">
                  <c:v>SOŠ humanitní</c:v>
                </c:pt>
                <c:pt idx="6">
                  <c:v>SOŠ zemědělské</c:v>
                </c:pt>
                <c:pt idx="7">
                  <c:v>SOŠ zdravotnické</c:v>
                </c:pt>
                <c:pt idx="8">
                  <c:v>SOŠ umělecké</c:v>
                </c:pt>
                <c:pt idx="9">
                  <c:v>SOU technické</c:v>
                </c:pt>
                <c:pt idx="10">
                  <c:v>SOU ostatní</c:v>
                </c:pt>
                <c:pt idx="11">
                  <c:v>Nástavby </c:v>
                </c:pt>
              </c:strCache>
            </c:strRef>
          </c:cat>
          <c:val>
            <c:numRef>
              <c:f>List2!$P$23:$P$36</c:f>
              <c:numCache>
                <c:formatCode>0.0</c:formatCode>
                <c:ptCount val="12"/>
                <c:pt idx="0">
                  <c:v>1.4</c:v>
                </c:pt>
                <c:pt idx="1">
                  <c:v>8.695652173913043</c:v>
                </c:pt>
                <c:pt idx="2">
                  <c:v>19.5</c:v>
                </c:pt>
                <c:pt idx="3">
                  <c:v>35</c:v>
                </c:pt>
                <c:pt idx="4">
                  <c:v>9.0909090909090917</c:v>
                </c:pt>
                <c:pt idx="5">
                  <c:v>25</c:v>
                </c:pt>
                <c:pt idx="6">
                  <c:v>25.581395348837212</c:v>
                </c:pt>
                <c:pt idx="7">
                  <c:v>53.846153846153847</c:v>
                </c:pt>
                <c:pt idx="8">
                  <c:v>50</c:v>
                </c:pt>
                <c:pt idx="9">
                  <c:v>43.589743589743591</c:v>
                </c:pt>
                <c:pt idx="10">
                  <c:v>81.818181818181827</c:v>
                </c:pt>
                <c:pt idx="11">
                  <c:v>57.1</c:v>
                </c:pt>
              </c:numCache>
            </c:numRef>
          </c:val>
        </c:ser>
        <c:ser>
          <c:idx val="2"/>
          <c:order val="2"/>
          <c:tx>
            <c:strRef>
              <c:f>List2!$R$1</c:f>
              <c:strCache>
                <c:ptCount val="1"/>
                <c:pt idx="0">
                  <c:v>CIZÍ JAZYK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6033801122368248E-3"/>
                  <c:y val="-2.203504196287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338966853728349E-3"/>
                  <c:y val="-1.3221025177724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287802219567026E-17"/>
                  <c:y val="-6.6105125888623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677933707456174E-3"/>
                  <c:y val="-1.101752098143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54245293740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6.6105125888624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2575604439134051E-17"/>
                  <c:y val="-1.322102517772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016900561184263E-3"/>
                  <c:y val="-1.7628033570299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433953137998217E-3"/>
                  <c:y val="-1.54245293740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305692321449371E-2"/>
                      <c:h val="5.2597645165381665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2.8677933707456174E-3"/>
                  <c:y val="-1.322102517772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8677933707456174E-3"/>
                  <c:y val="-6.6105125888623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1.101752098143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List2!$B$23:$B$36</c:f>
              <c:strCache>
                <c:ptCount val="12"/>
                <c:pt idx="0">
                  <c:v>Gymnázia</c:v>
                </c:pt>
                <c:pt idx="1">
                  <c:v>Lycea</c:v>
                </c:pt>
                <c:pt idx="2">
                  <c:v>SOŠ technické </c:v>
                </c:pt>
                <c:pt idx="3">
                  <c:v>Obchodní akademie</c:v>
                </c:pt>
                <c:pt idx="4">
                  <c:v>SOŠ hotelové</c:v>
                </c:pt>
                <c:pt idx="5">
                  <c:v>SOŠ humanitní</c:v>
                </c:pt>
                <c:pt idx="6">
                  <c:v>SOŠ zemědělské</c:v>
                </c:pt>
                <c:pt idx="7">
                  <c:v>SOŠ zdravotnické</c:v>
                </c:pt>
                <c:pt idx="8">
                  <c:v>SOŠ umělecké</c:v>
                </c:pt>
                <c:pt idx="9">
                  <c:v>SOU technické</c:v>
                </c:pt>
                <c:pt idx="10">
                  <c:v>SOU ostatní</c:v>
                </c:pt>
                <c:pt idx="11">
                  <c:v>Nástavby </c:v>
                </c:pt>
              </c:strCache>
            </c:strRef>
          </c:cat>
          <c:val>
            <c:numRef>
              <c:f>List2!$T$23:$T$36</c:f>
              <c:numCache>
                <c:formatCode>0.0</c:formatCode>
                <c:ptCount val="12"/>
                <c:pt idx="0">
                  <c:v>1.4</c:v>
                </c:pt>
                <c:pt idx="1">
                  <c:v>1.3888888888888888</c:v>
                </c:pt>
                <c:pt idx="2">
                  <c:v>4</c:v>
                </c:pt>
                <c:pt idx="3">
                  <c:v>5.2910052910052912</c:v>
                </c:pt>
                <c:pt idx="4">
                  <c:v>9.4972067039106136</c:v>
                </c:pt>
                <c:pt idx="5">
                  <c:v>6.6350710900473935</c:v>
                </c:pt>
                <c:pt idx="6">
                  <c:v>9.4017094017094021</c:v>
                </c:pt>
                <c:pt idx="7">
                  <c:v>10.989010989010989</c:v>
                </c:pt>
                <c:pt idx="8">
                  <c:v>9.2783505154639183</c:v>
                </c:pt>
                <c:pt idx="9">
                  <c:v>8.1300813008130071</c:v>
                </c:pt>
                <c:pt idx="10">
                  <c:v>17.441860465116278</c:v>
                </c:pt>
                <c:pt idx="11">
                  <c:v>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191968"/>
        <c:axId val="190192528"/>
      </c:barChart>
      <c:catAx>
        <c:axId val="19019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0192528"/>
        <c:crosses val="autoZero"/>
        <c:auto val="1"/>
        <c:lblAlgn val="ctr"/>
        <c:lblOffset val="100"/>
        <c:noMultiLvlLbl val="0"/>
      </c:catAx>
      <c:valAx>
        <c:axId val="19019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01919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159056852761611"/>
          <c:y val="1.3566868638527343E-2"/>
          <c:w val="0.42255444968625894"/>
          <c:h val="4.7840852169679537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19571960128292"/>
          <c:y val="8.6423765854426862E-2"/>
          <c:w val="0.78962970416766076"/>
          <c:h val="0.845209182102129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List3!$A$10</c:f>
              <c:strCache>
                <c:ptCount val="1"/>
                <c:pt idx="0">
                  <c:v>ČR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2.8912998737845156E-3"/>
                  <c:y val="4.4650453747053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601310403300801E-16"/>
                  <c:y val="1.5627658811468204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963681631002746E-2"/>
                      <c:h val="5.552283923445917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4456499368922578E-3"/>
                  <c:y val="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7825997475690312E-3"/>
                  <c:y val="1.1162613436762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1.786018149882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503276008252002E-17"/>
                  <c:y val="8.9300907494103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1.5627658811468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912998737845156E-3"/>
                  <c:y val="8.9300907494104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8912998737845156E-3"/>
                  <c:y val="1.562765881146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List3!$B$10:$B$27</c:f>
              <c:strCache>
                <c:ptCount val="12"/>
                <c:pt idx="0">
                  <c:v>SOŠ technické</c:v>
                </c:pt>
                <c:pt idx="1">
                  <c:v>Gymnázia</c:v>
                </c:pt>
                <c:pt idx="2">
                  <c:v>SOU technické</c:v>
                </c:pt>
                <c:pt idx="3">
                  <c:v>Nástavby</c:v>
                </c:pt>
                <c:pt idx="4">
                  <c:v>Lycea</c:v>
                </c:pt>
                <c:pt idx="5">
                  <c:v>SOŠ zemědělské</c:v>
                </c:pt>
                <c:pt idx="6">
                  <c:v>Obchodní akademie</c:v>
                </c:pt>
                <c:pt idx="7">
                  <c:v>SOU ostatní</c:v>
                </c:pt>
                <c:pt idx="8">
                  <c:v>SOŠ humanitní</c:v>
                </c:pt>
                <c:pt idx="9">
                  <c:v>SOŠ zdravotnické</c:v>
                </c:pt>
                <c:pt idx="10">
                  <c:v>SOŠ hotelové</c:v>
                </c:pt>
                <c:pt idx="11">
                  <c:v>SOŠ umělecké</c:v>
                </c:pt>
              </c:strCache>
            </c:strRef>
          </c:cat>
          <c:val>
            <c:numRef>
              <c:f>List3!$R$10:$R$27</c:f>
              <c:numCache>
                <c:formatCode>0.0%</c:formatCode>
                <c:ptCount val="12"/>
                <c:pt idx="0">
                  <c:v>0.32400000000000001</c:v>
                </c:pt>
                <c:pt idx="1">
                  <c:v>0.30599999999999999</c:v>
                </c:pt>
                <c:pt idx="2">
                  <c:v>0.25595427119720549</c:v>
                </c:pt>
                <c:pt idx="3">
                  <c:v>0.221</c:v>
                </c:pt>
                <c:pt idx="4">
                  <c:v>0.19927435110242814</c:v>
                </c:pt>
                <c:pt idx="5">
                  <c:v>0.18963922294172064</c:v>
                </c:pt>
                <c:pt idx="6">
                  <c:v>9.3263006473267795E-2</c:v>
                </c:pt>
                <c:pt idx="7">
                  <c:v>8.6054950751684817E-2</c:v>
                </c:pt>
                <c:pt idx="8">
                  <c:v>7.2649572649572655E-2</c:v>
                </c:pt>
                <c:pt idx="9">
                  <c:v>5.8823529411764705E-2</c:v>
                </c:pt>
                <c:pt idx="10">
                  <c:v>5.6233202398180693E-2</c:v>
                </c:pt>
                <c:pt idx="11">
                  <c:v>2.1912350597609563E-2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98-43C5-83BA-222E665B3CED}"/>
            </c:ext>
          </c:extLst>
        </c:ser>
        <c:ser>
          <c:idx val="1"/>
          <c:order val="1"/>
          <c:tx>
            <c:strRef>
              <c:f>List3!$A$29</c:f>
              <c:strCache>
                <c:ptCount val="1"/>
                <c:pt idx="0">
                  <c:v>Pardubický kraj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9032548296091069E-2"/>
                  <c:y val="-3.1255317622936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369498106767207E-3"/>
                  <c:y val="-1.1162613436763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738996213534415E-3"/>
                  <c:y val="-6.6975680620578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456499368922578E-3"/>
                  <c:y val="-8.9300907494104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456499368922845E-3"/>
                  <c:y val="-1.1162613436763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7825997475689254E-3"/>
                  <c:y val="-1.562765881146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List3!$B$10:$B$27</c:f>
              <c:strCache>
                <c:ptCount val="12"/>
                <c:pt idx="0">
                  <c:v>SOŠ technické</c:v>
                </c:pt>
                <c:pt idx="1">
                  <c:v>Gymnázia</c:v>
                </c:pt>
                <c:pt idx="2">
                  <c:v>SOU technické</c:v>
                </c:pt>
                <c:pt idx="3">
                  <c:v>Nástavby</c:v>
                </c:pt>
                <c:pt idx="4">
                  <c:v>Lycea</c:v>
                </c:pt>
                <c:pt idx="5">
                  <c:v>SOŠ zemědělské</c:v>
                </c:pt>
                <c:pt idx="6">
                  <c:v>Obchodní akademie</c:v>
                </c:pt>
                <c:pt idx="7">
                  <c:v>SOU ostatní</c:v>
                </c:pt>
                <c:pt idx="8">
                  <c:v>SOŠ humanitní</c:v>
                </c:pt>
                <c:pt idx="9">
                  <c:v>SOŠ zdravotnické</c:v>
                </c:pt>
                <c:pt idx="10">
                  <c:v>SOŠ hotelové</c:v>
                </c:pt>
                <c:pt idx="11">
                  <c:v>SOŠ umělecké</c:v>
                </c:pt>
              </c:strCache>
            </c:strRef>
          </c:cat>
          <c:val>
            <c:numRef>
              <c:f>List3!$S$10:$S$27</c:f>
              <c:numCache>
                <c:formatCode>0.0%</c:formatCode>
                <c:ptCount val="12"/>
                <c:pt idx="0">
                  <c:v>0.378</c:v>
                </c:pt>
                <c:pt idx="1">
                  <c:v>0.28299999999999997</c:v>
                </c:pt>
                <c:pt idx="2">
                  <c:v>0.24456521739130435</c:v>
                </c:pt>
                <c:pt idx="3">
                  <c:v>0.27100000000000002</c:v>
                </c:pt>
                <c:pt idx="4">
                  <c:v>0.14857142857142858</c:v>
                </c:pt>
                <c:pt idx="5">
                  <c:v>0.25882352941176473</c:v>
                </c:pt>
                <c:pt idx="6">
                  <c:v>9.417040358744394E-2</c:v>
                </c:pt>
                <c:pt idx="7">
                  <c:v>0.10810810810810811</c:v>
                </c:pt>
                <c:pt idx="8">
                  <c:v>0.12222222222222222</c:v>
                </c:pt>
                <c:pt idx="9">
                  <c:v>0.13709677419354838</c:v>
                </c:pt>
                <c:pt idx="10">
                  <c:v>6.6964285714285712E-2</c:v>
                </c:pt>
                <c:pt idx="11">
                  <c:v>1.8018018018018018E-2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98-43C5-83BA-222E665B3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1823664"/>
        <c:axId val="191824224"/>
      </c:barChart>
      <c:catAx>
        <c:axId val="19182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1824224"/>
        <c:crosses val="autoZero"/>
        <c:auto val="1"/>
        <c:lblAlgn val="ctr"/>
        <c:lblOffset val="100"/>
        <c:noMultiLvlLbl val="0"/>
      </c:catAx>
      <c:valAx>
        <c:axId val="19182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18236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51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r>
              <a:rPr 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Ukončování studia ve středních školách</a:t>
            </a:r>
            <a:br>
              <a:rPr 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Pardubickém kraji</a:t>
            </a: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Maturitní zkouška</a:t>
            </a:r>
            <a:b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</a:t>
            </a:r>
            <a:r>
              <a:rPr lang="cs-CZ" alt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čisté neúspěšnosti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ČR,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jarní termín</a:t>
            </a: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158624"/>
              </p:ext>
            </p:extLst>
          </p:nvPr>
        </p:nvGraphicFramePr>
        <p:xfrm>
          <a:off x="395536" y="1124744"/>
          <a:ext cx="8496944" cy="477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0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Maturitní zkouška</a:t>
            </a:r>
            <a:b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neúspěšných </a:t>
            </a:r>
            <a:r>
              <a:rPr lang="cs-CZ" alt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kraj, </a:t>
            </a:r>
            <a:r>
              <a:rPr lang="cs-CZ" alt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jaro 2019</a:t>
            </a: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74115"/>
              </p:ext>
            </p:extLst>
          </p:nvPr>
        </p:nvGraphicFramePr>
        <p:xfrm>
          <a:off x="179506" y="2100681"/>
          <a:ext cx="8784987" cy="3168000"/>
        </p:xfrm>
        <a:graphic>
          <a:graphicData uri="http://schemas.openxmlformats.org/drawingml/2006/table">
            <a:tbl>
              <a:tblPr/>
              <a:tblGrid>
                <a:gridCol w="1512171"/>
                <a:gridCol w="606068"/>
                <a:gridCol w="606068"/>
                <a:gridCol w="606068"/>
                <a:gridCol w="606068"/>
                <a:gridCol w="606068"/>
                <a:gridCol w="606068"/>
                <a:gridCol w="606068"/>
                <a:gridCol w="606068"/>
                <a:gridCol w="606068"/>
                <a:gridCol w="606068"/>
                <a:gridCol w="606068"/>
                <a:gridCol w="606068"/>
              </a:tblGrid>
              <a:tr h="39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MZ celkem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Společná část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Profilová část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Český jazyk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Matematika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Cizí jazyk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Gymnázia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Lycea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27,0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42,1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32,0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Nástavby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</a:t>
                      </a:r>
                    </a:p>
                  </a:txBody>
                  <a:tcPr marL="9525" marR="857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6" y="1156911"/>
            <a:ext cx="1080125" cy="15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Maturitní zkouška </a:t>
            </a:r>
            <a:r>
              <a:rPr lang="cs-CZ" alt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neúspěšných </a:t>
            </a:r>
            <a:r>
              <a:rPr lang="cs-CZ" alt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kraj, jarní termín </a:t>
            </a:r>
            <a:r>
              <a:rPr lang="cs-CZ" alt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cs-CZ" altLang="cs-CZ" sz="2000" b="1" dirty="0">
              <a:solidFill>
                <a:srgbClr val="19489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885199"/>
              </p:ext>
            </p:extLst>
          </p:nvPr>
        </p:nvGraphicFramePr>
        <p:xfrm>
          <a:off x="107504" y="1023540"/>
          <a:ext cx="8928992" cy="564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99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Maturitní zkouška </a:t>
            </a:r>
            <a:r>
              <a:rPr lang="cs-CZ" alt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neúspěšných </a:t>
            </a:r>
            <a:r>
              <a:rPr lang="cs-CZ" alt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kraj, jarní termín </a:t>
            </a:r>
            <a:r>
              <a:rPr lang="cs-CZ" alt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cs-CZ" altLang="cs-CZ" sz="2000" b="1" dirty="0">
              <a:solidFill>
                <a:srgbClr val="19489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176203"/>
              </p:ext>
            </p:extLst>
          </p:nvPr>
        </p:nvGraphicFramePr>
        <p:xfrm>
          <a:off x="179512" y="977821"/>
          <a:ext cx="8856984" cy="576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53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8278688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Maturitní zkouška </a:t>
            </a:r>
            <a:r>
              <a:rPr lang="cs-CZ" alt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</a:t>
            </a:r>
            <a:r>
              <a:rPr lang="cs-CZ" alt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maturujících z matematiky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kraj, </a:t>
            </a:r>
            <a:r>
              <a:rPr lang="cs-CZ" alt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ČR, jarní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 </a:t>
            </a:r>
            <a:r>
              <a:rPr lang="cs-CZ" alt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cs-CZ" altLang="cs-CZ" sz="2000" b="1" dirty="0">
              <a:solidFill>
                <a:srgbClr val="19489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D186324F-FFEF-4419-917F-E92A77D50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457148"/>
              </p:ext>
            </p:extLst>
          </p:nvPr>
        </p:nvGraphicFramePr>
        <p:xfrm>
          <a:off x="179512" y="1052736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75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137</Words>
  <Application>Microsoft Office PowerPoint</Application>
  <PresentationFormat>Předvádění na obrazovce (4:3)</PresentationFormat>
  <Paragraphs>107</Paragraphs>
  <Slides>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systému Office</vt:lpstr>
      <vt:lpstr>Ukončování studia ve středních školách v Pardubickém kraji</vt:lpstr>
      <vt:lpstr>Maturitní zkouška Vývoj čisté neúspěšnosti – ČR, jarní termín</vt:lpstr>
      <vt:lpstr>Maturitní zkouška Podíl neúspěšných – Pardubický kraj, jaro 2019</vt:lpstr>
      <vt:lpstr>Maturitní zkouška – podíl neúspěšných (%) Pardubický kraj, jarní termín 2019</vt:lpstr>
      <vt:lpstr>Maturitní zkouška – podíl neúspěšných (%) Pardubický kraj, jarní termín 2019</vt:lpstr>
      <vt:lpstr>Maturitní zkouška – podíl maturujících z matematiky Pardubický kraj, ČR, jarní termín 2019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Pospíšilová Petra Mgr.</cp:lastModifiedBy>
  <cp:revision>40</cp:revision>
  <dcterms:created xsi:type="dcterms:W3CDTF">2017-03-06T15:56:02Z</dcterms:created>
  <dcterms:modified xsi:type="dcterms:W3CDTF">2019-10-14T05:14:46Z</dcterms:modified>
</cp:coreProperties>
</file>