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0" r:id="rId2"/>
    <p:sldId id="367" r:id="rId3"/>
    <p:sldId id="262" r:id="rId4"/>
    <p:sldId id="263" r:id="rId5"/>
    <p:sldId id="365" r:id="rId6"/>
    <p:sldId id="264" r:id="rId7"/>
    <p:sldId id="369" r:id="rId8"/>
    <p:sldId id="370" r:id="rId9"/>
    <p:sldId id="371" r:id="rId10"/>
    <p:sldId id="368" r:id="rId11"/>
    <p:sldId id="366" r:id="rId12"/>
    <p:sldId id="375" r:id="rId13"/>
    <p:sldId id="372" r:id="rId14"/>
    <p:sldId id="374" r:id="rId15"/>
    <p:sldId id="373" r:id="rId16"/>
    <p:sldId id="269" r:id="rId17"/>
    <p:sldId id="348" r:id="rId18"/>
    <p:sldId id="349" r:id="rId19"/>
    <p:sldId id="350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</p:sldIdLst>
  <p:sldSz cx="9144000" cy="6858000" type="screen4x3"/>
  <p:notesSz cx="9866313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C3C9"/>
    <a:srgbClr val="9D56B0"/>
    <a:srgbClr val="376092"/>
    <a:srgbClr val="C9C9C9"/>
    <a:srgbClr val="E6E6E6"/>
    <a:srgbClr val="C5C5C5"/>
    <a:srgbClr val="828282"/>
    <a:srgbClr val="FF9393"/>
    <a:srgbClr val="FF7D7D"/>
    <a:srgbClr val="CF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spisilovap\AppData\Local\Microsoft\Windows\Temporary%20Internet%20Files\Content.Outlook\W3ECMW1P\P&#345;ihl&#225;&#353;ky%20S5-01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spisilovap\AppData\Local\Microsoft\Windows\Temporary%20Internet%20Files\Content.Outlook\W3ECMW1P\P&#345;ihl&#225;&#353;ky%20S5-01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13\OSMS$\SPOLECNY\Posp&#237;&#353;ilov&#225;P\p&#345;ij&#237;mac&#237;%20&#345;&#237;zen&#237;\pro%20&#353;k.%20rok%202019-2020\V&#253;sledky\JPZ2019_Pardubick&#253;_vypoc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OME13\osms$\home\pospisilovap\statistika\demografie%20sp&#225;dovost\Narozeni_v_Pk_1995-2018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HOME13\osms$\home\pospisilovap\statistika\demografie%20sp&#225;dovost\Narozeni_v_Pk_1995-2018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Narozeni_v_Pk_1995-2018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Narozeni_v_Pk_1995-2018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Narozeni_v_Pk_1995-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63269851736901E-2"/>
          <c:y val="2.1624048405898516E-2"/>
          <c:w val="0.92979106712157433"/>
          <c:h val="0.55632976932911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'[Přihlášky S5-01.xlsm]2019 2'!$M$4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'[Přihlášky S5-01.xlsm]2019 2'!$B$5:$B$17</c:f>
              <c:strCache>
                <c:ptCount val="13"/>
                <c:pt idx="0">
                  <c:v>Gymnázium 4leté</c:v>
                </c:pt>
                <c:pt idx="1">
                  <c:v>Gastronomie, hotelnictví </c:v>
                </c:pt>
                <c:pt idx="2">
                  <c:v>Strojírenství </c:v>
                </c:pt>
                <c:pt idx="3">
                  <c:v>Stavebnictví</c:v>
                </c:pt>
                <c:pt idx="4">
                  <c:v>Zemědělství a lesnictví</c:v>
                </c:pt>
                <c:pt idx="5">
                  <c:v>Ekonomika a administrativa</c:v>
                </c:pt>
                <c:pt idx="6">
                  <c:v>Elektrotechnika a výp. tech.</c:v>
                </c:pt>
                <c:pt idx="7">
                  <c:v>Osobní a provozní služby</c:v>
                </c:pt>
                <c:pt idx="8">
                  <c:v>Informatické obory</c:v>
                </c:pt>
                <c:pt idx="9">
                  <c:v>Zdravotnictví</c:v>
                </c:pt>
                <c:pt idx="10">
                  <c:v>Potravinářství </c:v>
                </c:pt>
                <c:pt idx="11">
                  <c:v>Pedagogika a sociální péče</c:v>
                </c:pt>
                <c:pt idx="12">
                  <c:v>Polygrafie</c:v>
                </c:pt>
              </c:strCache>
            </c:strRef>
          </c:cat>
          <c:val>
            <c:numRef>
              <c:f>'[Přihlášky S5-01.xlsm]2019 2'!$M$5:$M$17</c:f>
              <c:numCache>
                <c:formatCode>0.0%</c:formatCode>
                <c:ptCount val="13"/>
                <c:pt idx="0">
                  <c:v>0.13524784380627428</c:v>
                </c:pt>
                <c:pt idx="1">
                  <c:v>0.12084162638612454</c:v>
                </c:pt>
                <c:pt idx="2">
                  <c:v>0.10008529997156668</c:v>
                </c:pt>
                <c:pt idx="3">
                  <c:v>7.7812529618045689E-2</c:v>
                </c:pt>
                <c:pt idx="4">
                  <c:v>7.0609420907970802E-2</c:v>
                </c:pt>
                <c:pt idx="5">
                  <c:v>6.7197422045303767E-2</c:v>
                </c:pt>
                <c:pt idx="6">
                  <c:v>6.5207089375414654E-2</c:v>
                </c:pt>
                <c:pt idx="7">
                  <c:v>4.4640318453227183E-2</c:v>
                </c:pt>
                <c:pt idx="8">
                  <c:v>4.4261207468486399E-2</c:v>
                </c:pt>
                <c:pt idx="9">
                  <c:v>3.5352099327078002E-2</c:v>
                </c:pt>
                <c:pt idx="10">
                  <c:v>3.3835655388114873E-2</c:v>
                </c:pt>
                <c:pt idx="11">
                  <c:v>3.0707989764003411E-2</c:v>
                </c:pt>
                <c:pt idx="12">
                  <c:v>2.8812434840299498E-2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67-46B9-9362-1B0C34A36AFC}"/>
            </c:ext>
          </c:extLst>
        </c:ser>
        <c:ser>
          <c:idx val="1"/>
          <c:order val="1"/>
          <c:tx>
            <c:strRef>
              <c:f>'[Přihlášky S5-01.xlsm]2019 2'!$N$4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'[Přihlášky S5-01.xlsm]2019 2'!$B$5:$B$17</c:f>
              <c:strCache>
                <c:ptCount val="13"/>
                <c:pt idx="0">
                  <c:v>Gymnázium 4leté</c:v>
                </c:pt>
                <c:pt idx="1">
                  <c:v>Gastronomie, hotelnictví </c:v>
                </c:pt>
                <c:pt idx="2">
                  <c:v>Strojírenství </c:v>
                </c:pt>
                <c:pt idx="3">
                  <c:v>Stavebnictví</c:v>
                </c:pt>
                <c:pt idx="4">
                  <c:v>Zemědělství a lesnictví</c:v>
                </c:pt>
                <c:pt idx="5">
                  <c:v>Ekonomika a administrativa</c:v>
                </c:pt>
                <c:pt idx="6">
                  <c:v>Elektrotechnika a výp. tech.</c:v>
                </c:pt>
                <c:pt idx="7">
                  <c:v>Osobní a provozní služby</c:v>
                </c:pt>
                <c:pt idx="8">
                  <c:v>Informatické obory</c:v>
                </c:pt>
                <c:pt idx="9">
                  <c:v>Zdravotnictví</c:v>
                </c:pt>
                <c:pt idx="10">
                  <c:v>Potravinářství </c:v>
                </c:pt>
                <c:pt idx="11">
                  <c:v>Pedagogika a sociální péče</c:v>
                </c:pt>
                <c:pt idx="12">
                  <c:v>Polygrafie</c:v>
                </c:pt>
              </c:strCache>
            </c:strRef>
          </c:cat>
          <c:val>
            <c:numRef>
              <c:f>'[Přihlášky S5-01.xlsm]2019 2'!$N$5:$N$17</c:f>
              <c:numCache>
                <c:formatCode>0.0%</c:formatCode>
                <c:ptCount val="13"/>
                <c:pt idx="0">
                  <c:v>0.16042645005711384</c:v>
                </c:pt>
                <c:pt idx="1">
                  <c:v>0.10965858611498921</c:v>
                </c:pt>
                <c:pt idx="2">
                  <c:v>0.11511613148876761</c:v>
                </c:pt>
                <c:pt idx="3">
                  <c:v>5.7113846934890217E-2</c:v>
                </c:pt>
                <c:pt idx="4">
                  <c:v>7.0948089859119184E-2</c:v>
                </c:pt>
                <c:pt idx="5">
                  <c:v>6.6252062444472654E-2</c:v>
                </c:pt>
                <c:pt idx="6">
                  <c:v>6.0921436730549561E-2</c:v>
                </c:pt>
                <c:pt idx="7">
                  <c:v>3.83297372763041E-2</c:v>
                </c:pt>
                <c:pt idx="8">
                  <c:v>4.886406904429496E-2</c:v>
                </c:pt>
                <c:pt idx="9">
                  <c:v>2.6906967889326058E-2</c:v>
                </c:pt>
                <c:pt idx="10">
                  <c:v>3.6299022718619116E-2</c:v>
                </c:pt>
                <c:pt idx="11">
                  <c:v>3.6299022718619116E-2</c:v>
                </c:pt>
                <c:pt idx="12">
                  <c:v>1.8657189998730804E-2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67-46B9-9362-1B0C34A36AFC}"/>
            </c:ext>
          </c:extLst>
        </c:ser>
        <c:ser>
          <c:idx val="2"/>
          <c:order val="2"/>
          <c:tx>
            <c:strRef>
              <c:f>'[Přihlášky S5-01.xlsm]2019 2'!$O$4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'[Přihlášky S5-01.xlsm]2019 2'!$B$5:$B$17</c:f>
              <c:strCache>
                <c:ptCount val="13"/>
                <c:pt idx="0">
                  <c:v>Gymnázium 4leté</c:v>
                </c:pt>
                <c:pt idx="1">
                  <c:v>Gastronomie, hotelnictví </c:v>
                </c:pt>
                <c:pt idx="2">
                  <c:v>Strojírenství </c:v>
                </c:pt>
                <c:pt idx="3">
                  <c:v>Stavebnictví</c:v>
                </c:pt>
                <c:pt idx="4">
                  <c:v>Zemědělství a lesnictví</c:v>
                </c:pt>
                <c:pt idx="5">
                  <c:v>Ekonomika a administrativa</c:v>
                </c:pt>
                <c:pt idx="6">
                  <c:v>Elektrotechnika a výp. tech.</c:v>
                </c:pt>
                <c:pt idx="7">
                  <c:v>Osobní a provozní služby</c:v>
                </c:pt>
                <c:pt idx="8">
                  <c:v>Informatické obory</c:v>
                </c:pt>
                <c:pt idx="9">
                  <c:v>Zdravotnictví</c:v>
                </c:pt>
                <c:pt idx="10">
                  <c:v>Potravinářství </c:v>
                </c:pt>
                <c:pt idx="11">
                  <c:v>Pedagogika a sociální péče</c:v>
                </c:pt>
                <c:pt idx="12">
                  <c:v>Polygrafie</c:v>
                </c:pt>
              </c:strCache>
            </c:strRef>
          </c:cat>
          <c:val>
            <c:numRef>
              <c:f>'[Přihlášky S5-01.xlsm]2019 2'!$O$5:$O$17</c:f>
              <c:numCache>
                <c:formatCode>0.0%</c:formatCode>
                <c:ptCount val="13"/>
                <c:pt idx="0">
                  <c:v>0.16741586684485482</c:v>
                </c:pt>
                <c:pt idx="1">
                  <c:v>9.0754464828088938E-2</c:v>
                </c:pt>
                <c:pt idx="2">
                  <c:v>0.1287814360345037</c:v>
                </c:pt>
                <c:pt idx="3">
                  <c:v>4.555947029522537E-2</c:v>
                </c:pt>
                <c:pt idx="4">
                  <c:v>7.508200704653141E-2</c:v>
                </c:pt>
                <c:pt idx="5">
                  <c:v>5.7101202770015791E-2</c:v>
                </c:pt>
                <c:pt idx="6">
                  <c:v>5.2727493621674157E-2</c:v>
                </c:pt>
                <c:pt idx="7">
                  <c:v>3.4382213582796743E-2</c:v>
                </c:pt>
                <c:pt idx="8">
                  <c:v>4.7503341027821652E-2</c:v>
                </c:pt>
                <c:pt idx="9">
                  <c:v>2.8186125622646094E-2</c:v>
                </c:pt>
                <c:pt idx="10">
                  <c:v>3.4989673186733079E-2</c:v>
                </c:pt>
                <c:pt idx="11">
                  <c:v>3.6083100473818491E-2</c:v>
                </c:pt>
                <c:pt idx="12">
                  <c:v>1.4700522415259385E-2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67-46B9-9362-1B0C34A36AFC}"/>
            </c:ext>
          </c:extLst>
        </c:ser>
        <c:ser>
          <c:idx val="3"/>
          <c:order val="3"/>
          <c:tx>
            <c:strRef>
              <c:f>'[Přihlášky S5-01.xlsm]2019 2'!$P$4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D67-46B9-9362-1B0C34A36AFC}"/>
              </c:ext>
            </c:extLst>
          </c:dPt>
          <c:cat>
            <c:strRef>
              <c:f>'[Přihlášky S5-01.xlsm]2019 2'!$B$5:$B$17</c:f>
              <c:strCache>
                <c:ptCount val="13"/>
                <c:pt idx="0">
                  <c:v>Gymnázium 4leté</c:v>
                </c:pt>
                <c:pt idx="1">
                  <c:v>Gastronomie, hotelnictví </c:v>
                </c:pt>
                <c:pt idx="2">
                  <c:v>Strojírenství </c:v>
                </c:pt>
                <c:pt idx="3">
                  <c:v>Stavebnictví</c:v>
                </c:pt>
                <c:pt idx="4">
                  <c:v>Zemědělství a lesnictví</c:v>
                </c:pt>
                <c:pt idx="5">
                  <c:v>Ekonomika a administrativa</c:v>
                </c:pt>
                <c:pt idx="6">
                  <c:v>Elektrotechnika a výp. tech.</c:v>
                </c:pt>
                <c:pt idx="7">
                  <c:v>Osobní a provozní služby</c:v>
                </c:pt>
                <c:pt idx="8">
                  <c:v>Informatické obory</c:v>
                </c:pt>
                <c:pt idx="9">
                  <c:v>Zdravotnictví</c:v>
                </c:pt>
                <c:pt idx="10">
                  <c:v>Potravinářství </c:v>
                </c:pt>
                <c:pt idx="11">
                  <c:v>Pedagogika a sociální péče</c:v>
                </c:pt>
                <c:pt idx="12">
                  <c:v>Polygrafie</c:v>
                </c:pt>
              </c:strCache>
            </c:strRef>
          </c:cat>
          <c:val>
            <c:numRef>
              <c:f>'[Přihlášky S5-01.xlsm]2019 2'!$P$5:$P$17</c:f>
              <c:numCache>
                <c:formatCode>0.0%</c:formatCode>
                <c:ptCount val="13"/>
                <c:pt idx="0">
                  <c:v>0.15781397544853634</c:v>
                </c:pt>
                <c:pt idx="1">
                  <c:v>6.5273843248347493E-2</c:v>
                </c:pt>
                <c:pt idx="2">
                  <c:v>0.12712464589235128</c:v>
                </c:pt>
                <c:pt idx="3">
                  <c:v>4.2492917847025496E-2</c:v>
                </c:pt>
                <c:pt idx="4">
                  <c:v>6.3621340887629843E-2</c:v>
                </c:pt>
                <c:pt idx="5">
                  <c:v>6.9995278564683669E-2</c:v>
                </c:pt>
                <c:pt idx="6">
                  <c:v>6.8460812086874406E-2</c:v>
                </c:pt>
                <c:pt idx="7">
                  <c:v>3.1751652502360721E-2</c:v>
                </c:pt>
                <c:pt idx="8">
                  <c:v>5.7955618508026441E-2</c:v>
                </c:pt>
                <c:pt idx="9">
                  <c:v>3.8951841359773372E-2</c:v>
                </c:pt>
                <c:pt idx="10">
                  <c:v>3.6118980169971671E-2</c:v>
                </c:pt>
                <c:pt idx="11">
                  <c:v>4.0014164305949007E-2</c:v>
                </c:pt>
                <c:pt idx="12">
                  <c:v>1.2629839471199245E-2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D67-46B9-9362-1B0C34A36AFC}"/>
            </c:ext>
          </c:extLst>
        </c:ser>
        <c:ser>
          <c:idx val="4"/>
          <c:order val="4"/>
          <c:tx>
            <c:strRef>
              <c:f>'[Přihlášky S5-01.xlsm]2019 2'!$Q$4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'[Přihlášky S5-01.xlsm]2019 2'!$B$5:$B$17</c:f>
              <c:strCache>
                <c:ptCount val="13"/>
                <c:pt idx="0">
                  <c:v>Gymnázium 4leté</c:v>
                </c:pt>
                <c:pt idx="1">
                  <c:v>Gastronomie, hotelnictví </c:v>
                </c:pt>
                <c:pt idx="2">
                  <c:v>Strojírenství </c:v>
                </c:pt>
                <c:pt idx="3">
                  <c:v>Stavebnictví</c:v>
                </c:pt>
                <c:pt idx="4">
                  <c:v>Zemědělství a lesnictví</c:v>
                </c:pt>
                <c:pt idx="5">
                  <c:v>Ekonomika a administrativa</c:v>
                </c:pt>
                <c:pt idx="6">
                  <c:v>Elektrotechnika a výp. tech.</c:v>
                </c:pt>
                <c:pt idx="7">
                  <c:v>Osobní a provozní služby</c:v>
                </c:pt>
                <c:pt idx="8">
                  <c:v>Informatické obory</c:v>
                </c:pt>
                <c:pt idx="9">
                  <c:v>Zdravotnictví</c:v>
                </c:pt>
                <c:pt idx="10">
                  <c:v>Potravinářství </c:v>
                </c:pt>
                <c:pt idx="11">
                  <c:v>Pedagogika a sociální péče</c:v>
                </c:pt>
                <c:pt idx="12">
                  <c:v>Polygrafie</c:v>
                </c:pt>
              </c:strCache>
            </c:strRef>
          </c:cat>
          <c:val>
            <c:numRef>
              <c:f>'[Přihlášky S5-01.xlsm]2019 2'!$Q$5:$Q$17</c:f>
              <c:numCache>
                <c:formatCode>0.0%</c:formatCode>
                <c:ptCount val="13"/>
                <c:pt idx="0">
                  <c:v>0.15344675209898365</c:v>
                </c:pt>
                <c:pt idx="1">
                  <c:v>7.4569155987627048E-2</c:v>
                </c:pt>
                <c:pt idx="2">
                  <c:v>0.10450729120636323</c:v>
                </c:pt>
                <c:pt idx="3">
                  <c:v>4.0322580645161289E-2</c:v>
                </c:pt>
                <c:pt idx="4">
                  <c:v>6.9376933274414493E-2</c:v>
                </c:pt>
                <c:pt idx="5">
                  <c:v>7.7441449403446758E-2</c:v>
                </c:pt>
                <c:pt idx="6">
                  <c:v>7.4348210340256293E-2</c:v>
                </c:pt>
                <c:pt idx="7">
                  <c:v>3.8444542642509939E-2</c:v>
                </c:pt>
                <c:pt idx="8">
                  <c:v>4.5625276182059214E-2</c:v>
                </c:pt>
                <c:pt idx="9">
                  <c:v>3.7892178524083074E-2</c:v>
                </c:pt>
                <c:pt idx="10">
                  <c:v>3.7781705700397704E-2</c:v>
                </c:pt>
                <c:pt idx="11">
                  <c:v>3.7339814405656209E-2</c:v>
                </c:pt>
                <c:pt idx="12">
                  <c:v>1.4913831197525408E-2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D67-46B9-9362-1B0C34A36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142848"/>
        <c:axId val="158143408"/>
      </c:barChart>
      <c:catAx>
        <c:axId val="15814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143408"/>
        <c:crosses val="autoZero"/>
        <c:auto val="1"/>
        <c:lblAlgn val="ctr"/>
        <c:lblOffset val="100"/>
        <c:noMultiLvlLbl val="0"/>
      </c:catAx>
      <c:valAx>
        <c:axId val="158143408"/>
        <c:scaling>
          <c:orientation val="minMax"/>
          <c:max val="0.1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14284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29229637567152"/>
          <c:y val="4.125101356897326E-2"/>
          <c:w val="0.32006793152015367"/>
          <c:h val="5.6274901689921934E-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85396425486773E-2"/>
          <c:y val="3.2089060838176239E-2"/>
          <c:w val="0.92126894054782449"/>
          <c:h val="0.58684719155115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'[Přihlášky S5-01.xlsm]2019 2'!$M$4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'[Přihlášky S5-01.xlsm]2019 2'!$B$18:$B$29</c:f>
              <c:strCache>
                <c:ptCount val="12"/>
                <c:pt idx="0">
                  <c:v>Speciální a interdis. obory</c:v>
                </c:pt>
                <c:pt idx="1">
                  <c:v>Umění </c:v>
                </c:pt>
                <c:pt idx="2">
                  <c:v>Lycea</c:v>
                </c:pt>
                <c:pt idx="3">
                  <c:v>Technická chemie</c:v>
                </c:pt>
                <c:pt idx="4">
                  <c:v>Zpracování dřeva</c:v>
                </c:pt>
                <c:pt idx="5">
                  <c:v>Právo a veřejnospr. činnost</c:v>
                </c:pt>
                <c:pt idx="6">
                  <c:v>Obchod</c:v>
                </c:pt>
                <c:pt idx="7">
                  <c:v>Veterinářství </c:v>
                </c:pt>
                <c:pt idx="8">
                  <c:v>Doprava a spoje</c:v>
                </c:pt>
                <c:pt idx="9">
                  <c:v>Ekologie</c:v>
                </c:pt>
                <c:pt idx="10">
                  <c:v>Textilní výroba a oděvnictví</c:v>
                </c:pt>
                <c:pt idx="11">
                  <c:v>Publicistika, knihovnictví</c:v>
                </c:pt>
              </c:strCache>
            </c:strRef>
          </c:cat>
          <c:val>
            <c:numRef>
              <c:f>'[Přihlášky S5-01.xlsm]2019 2'!$M$18:$M$29</c:f>
              <c:numCache>
                <c:formatCode>0.0%</c:formatCode>
                <c:ptCount val="12"/>
                <c:pt idx="0">
                  <c:v>2.2651881338261775E-2</c:v>
                </c:pt>
                <c:pt idx="1">
                  <c:v>2.1798881622595016E-2</c:v>
                </c:pt>
                <c:pt idx="2">
                  <c:v>2.0851104160743057E-2</c:v>
                </c:pt>
                <c:pt idx="3">
                  <c:v>1.9050326983224338E-2</c:v>
                </c:pt>
                <c:pt idx="4">
                  <c:v>1.8007771775187188E-2</c:v>
                </c:pt>
                <c:pt idx="5">
                  <c:v>1.1847218273149464E-2</c:v>
                </c:pt>
                <c:pt idx="6">
                  <c:v>1.0994218557482702E-2</c:v>
                </c:pt>
                <c:pt idx="7">
                  <c:v>7.8665529333712438E-3</c:v>
                </c:pt>
                <c:pt idx="8">
                  <c:v>5.9709980096673302E-3</c:v>
                </c:pt>
                <c:pt idx="9">
                  <c:v>4.3597763245190029E-3</c:v>
                </c:pt>
                <c:pt idx="10">
                  <c:v>1.5164439389631316E-3</c:v>
                </c:pt>
                <c:pt idx="11">
                  <c:v>4.738887309259786E-4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16-4611-AA36-69A5ED20254E}"/>
            </c:ext>
          </c:extLst>
        </c:ser>
        <c:ser>
          <c:idx val="1"/>
          <c:order val="1"/>
          <c:tx>
            <c:strRef>
              <c:f>'[Přihlášky S5-01.xlsm]2019 2'!$N$4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'[Přihlášky S5-01.xlsm]2019 2'!$B$18:$B$29</c:f>
              <c:strCache>
                <c:ptCount val="12"/>
                <c:pt idx="0">
                  <c:v>Speciální a interdis. obory</c:v>
                </c:pt>
                <c:pt idx="1">
                  <c:v>Umění </c:v>
                </c:pt>
                <c:pt idx="2">
                  <c:v>Lycea</c:v>
                </c:pt>
                <c:pt idx="3">
                  <c:v>Technická chemie</c:v>
                </c:pt>
                <c:pt idx="4">
                  <c:v>Zpracování dřeva</c:v>
                </c:pt>
                <c:pt idx="5">
                  <c:v>Právo a veřejnospr. činnost</c:v>
                </c:pt>
                <c:pt idx="6">
                  <c:v>Obchod</c:v>
                </c:pt>
                <c:pt idx="7">
                  <c:v>Veterinářství </c:v>
                </c:pt>
                <c:pt idx="8">
                  <c:v>Doprava a spoje</c:v>
                </c:pt>
                <c:pt idx="9">
                  <c:v>Ekologie</c:v>
                </c:pt>
                <c:pt idx="10">
                  <c:v>Textilní výroba a oděvnictví</c:v>
                </c:pt>
                <c:pt idx="11">
                  <c:v>Publicistika, knihovnictví</c:v>
                </c:pt>
              </c:strCache>
            </c:strRef>
          </c:cat>
          <c:val>
            <c:numRef>
              <c:f>'[Přihlášky S5-01.xlsm]2019 2'!$N$18:$N$29</c:f>
              <c:numCache>
                <c:formatCode>0.0%</c:formatCode>
                <c:ptCount val="12"/>
                <c:pt idx="0">
                  <c:v>2.0307145576849855E-2</c:v>
                </c:pt>
                <c:pt idx="1">
                  <c:v>2.652620890976012E-2</c:v>
                </c:pt>
                <c:pt idx="2">
                  <c:v>2.4368574692219824E-2</c:v>
                </c:pt>
                <c:pt idx="3">
                  <c:v>1.8657189998730804E-2</c:v>
                </c:pt>
                <c:pt idx="4">
                  <c:v>1.3199644624952406E-2</c:v>
                </c:pt>
                <c:pt idx="5">
                  <c:v>1.9037948978296738E-2</c:v>
                </c:pt>
                <c:pt idx="6">
                  <c:v>9.2651351694377458E-3</c:v>
                </c:pt>
                <c:pt idx="7">
                  <c:v>1.1295849727122732E-2</c:v>
                </c:pt>
                <c:pt idx="8">
                  <c:v>5.4575453737783983E-3</c:v>
                </c:pt>
                <c:pt idx="9">
                  <c:v>1.9037948978296738E-3</c:v>
                </c:pt>
                <c:pt idx="10">
                  <c:v>7.6151795913186949E-4</c:v>
                </c:pt>
                <c:pt idx="11">
                  <c:v>3.426830816093413E-3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16-4611-AA36-69A5ED20254E}"/>
            </c:ext>
          </c:extLst>
        </c:ser>
        <c:ser>
          <c:idx val="2"/>
          <c:order val="2"/>
          <c:tx>
            <c:strRef>
              <c:f>'[Přihlášky S5-01.xlsm]2019 2'!$O$4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'[Přihlášky S5-01.xlsm]2019 2'!$B$18:$B$29</c:f>
              <c:strCache>
                <c:ptCount val="12"/>
                <c:pt idx="0">
                  <c:v>Speciální a interdis. obory</c:v>
                </c:pt>
                <c:pt idx="1">
                  <c:v>Umění </c:v>
                </c:pt>
                <c:pt idx="2">
                  <c:v>Lycea</c:v>
                </c:pt>
                <c:pt idx="3">
                  <c:v>Technická chemie</c:v>
                </c:pt>
                <c:pt idx="4">
                  <c:v>Zpracování dřeva</c:v>
                </c:pt>
                <c:pt idx="5">
                  <c:v>Právo a veřejnospr. činnost</c:v>
                </c:pt>
                <c:pt idx="6">
                  <c:v>Obchod</c:v>
                </c:pt>
                <c:pt idx="7">
                  <c:v>Veterinářství </c:v>
                </c:pt>
                <c:pt idx="8">
                  <c:v>Doprava a spoje</c:v>
                </c:pt>
                <c:pt idx="9">
                  <c:v>Ekologie</c:v>
                </c:pt>
                <c:pt idx="10">
                  <c:v>Textilní výroba a oděvnictví</c:v>
                </c:pt>
                <c:pt idx="11">
                  <c:v>Publicistika, knihovnictví</c:v>
                </c:pt>
              </c:strCache>
            </c:strRef>
          </c:cat>
          <c:val>
            <c:numRef>
              <c:f>'[Přihlášky S5-01.xlsm]2019 2'!$O$18:$O$29</c:f>
              <c:numCache>
                <c:formatCode>0.0%</c:formatCode>
                <c:ptCount val="12"/>
                <c:pt idx="0">
                  <c:v>2.2476005345644513E-2</c:v>
                </c:pt>
                <c:pt idx="1">
                  <c:v>2.8550601385007895E-2</c:v>
                </c:pt>
                <c:pt idx="2">
                  <c:v>3.2681326691774995E-2</c:v>
                </c:pt>
                <c:pt idx="3">
                  <c:v>2.1990037662495444E-2</c:v>
                </c:pt>
                <c:pt idx="4">
                  <c:v>1.2027700157939497E-2</c:v>
                </c:pt>
                <c:pt idx="5">
                  <c:v>3.936338233507472E-2</c:v>
                </c:pt>
                <c:pt idx="6">
                  <c:v>7.2895152472360588E-3</c:v>
                </c:pt>
                <c:pt idx="7">
                  <c:v>1.0934272870854089E-2</c:v>
                </c:pt>
                <c:pt idx="8">
                  <c:v>5.4671364354270443E-3</c:v>
                </c:pt>
                <c:pt idx="9">
                  <c:v>3.8877414651925647E-3</c:v>
                </c:pt>
                <c:pt idx="10">
                  <c:v>1.0934272870854087E-3</c:v>
                </c:pt>
                <c:pt idx="11">
                  <c:v>9.7193536629814118E-4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16-4611-AA36-69A5ED20254E}"/>
            </c:ext>
          </c:extLst>
        </c:ser>
        <c:ser>
          <c:idx val="3"/>
          <c:order val="3"/>
          <c:tx>
            <c:strRef>
              <c:f>'[Přihlášky S5-01.xlsm]2019 2'!$P$4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'[Přihlášky S5-01.xlsm]2019 2'!$B$18:$B$29</c:f>
              <c:strCache>
                <c:ptCount val="12"/>
                <c:pt idx="0">
                  <c:v>Speciální a interdis. obory</c:v>
                </c:pt>
                <c:pt idx="1">
                  <c:v>Umění </c:v>
                </c:pt>
                <c:pt idx="2">
                  <c:v>Lycea</c:v>
                </c:pt>
                <c:pt idx="3">
                  <c:v>Technická chemie</c:v>
                </c:pt>
                <c:pt idx="4">
                  <c:v>Zpracování dřeva</c:v>
                </c:pt>
                <c:pt idx="5">
                  <c:v>Právo a veřejnospr. činnost</c:v>
                </c:pt>
                <c:pt idx="6">
                  <c:v>Obchod</c:v>
                </c:pt>
                <c:pt idx="7">
                  <c:v>Veterinářství </c:v>
                </c:pt>
                <c:pt idx="8">
                  <c:v>Doprava a spoje</c:v>
                </c:pt>
                <c:pt idx="9">
                  <c:v>Ekologie</c:v>
                </c:pt>
                <c:pt idx="10">
                  <c:v>Textilní výroba a oděvnictví</c:v>
                </c:pt>
                <c:pt idx="11">
                  <c:v>Publicistika, knihovnictví</c:v>
                </c:pt>
              </c:strCache>
            </c:strRef>
          </c:cat>
          <c:val>
            <c:numRef>
              <c:f>'[Přihlášky S5-01.xlsm]2019 2'!$P$18:$P$29</c:f>
              <c:numCache>
                <c:formatCode>0.0%</c:formatCode>
                <c:ptCount val="12"/>
                <c:pt idx="0">
                  <c:v>2.2544853635505194E-2</c:v>
                </c:pt>
                <c:pt idx="1">
                  <c:v>3.4348441926345612E-2</c:v>
                </c:pt>
                <c:pt idx="2">
                  <c:v>2.4079320113314446E-2</c:v>
                </c:pt>
                <c:pt idx="3">
                  <c:v>2.1128423040604343E-2</c:v>
                </c:pt>
                <c:pt idx="4">
                  <c:v>1.3574126534466479E-2</c:v>
                </c:pt>
                <c:pt idx="5">
                  <c:v>4.6388101983002833E-2</c:v>
                </c:pt>
                <c:pt idx="6">
                  <c:v>5.0755429650613786E-3</c:v>
                </c:pt>
                <c:pt idx="7">
                  <c:v>1.1095372993389991E-2</c:v>
                </c:pt>
                <c:pt idx="8">
                  <c:v>6.4919735599622283E-3</c:v>
                </c:pt>
                <c:pt idx="9">
                  <c:v>2.0066100094428708E-3</c:v>
                </c:pt>
                <c:pt idx="10">
                  <c:v>1.0623229461756375E-3</c:v>
                </c:pt>
                <c:pt idx="11">
                  <c:v>4.738887309259786E-4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16-4611-AA36-69A5ED20254E}"/>
            </c:ext>
          </c:extLst>
        </c:ser>
        <c:ser>
          <c:idx val="4"/>
          <c:order val="4"/>
          <c:tx>
            <c:strRef>
              <c:f>'[Přihlášky S5-01.xlsm]2019 2'!$Q$4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'[Přihlášky S5-01.xlsm]2019 2'!$B$18:$B$29</c:f>
              <c:strCache>
                <c:ptCount val="12"/>
                <c:pt idx="0">
                  <c:v>Speciální a interdis. obory</c:v>
                </c:pt>
                <c:pt idx="1">
                  <c:v>Umění </c:v>
                </c:pt>
                <c:pt idx="2">
                  <c:v>Lycea</c:v>
                </c:pt>
                <c:pt idx="3">
                  <c:v>Technická chemie</c:v>
                </c:pt>
                <c:pt idx="4">
                  <c:v>Zpracování dřeva</c:v>
                </c:pt>
                <c:pt idx="5">
                  <c:v>Právo a veřejnospr. činnost</c:v>
                </c:pt>
                <c:pt idx="6">
                  <c:v>Obchod</c:v>
                </c:pt>
                <c:pt idx="7">
                  <c:v>Veterinářství </c:v>
                </c:pt>
                <c:pt idx="8">
                  <c:v>Doprava a spoje</c:v>
                </c:pt>
                <c:pt idx="9">
                  <c:v>Ekologie</c:v>
                </c:pt>
                <c:pt idx="10">
                  <c:v>Textilní výroba a oděvnictví</c:v>
                </c:pt>
                <c:pt idx="11">
                  <c:v>Publicistika, knihovnictví</c:v>
                </c:pt>
              </c:strCache>
            </c:strRef>
          </c:cat>
          <c:val>
            <c:numRef>
              <c:f>'[Přihlášky S5-01.xlsm]2019 2'!$Q$18:$Q$29</c:f>
              <c:numCache>
                <c:formatCode>0.0%</c:formatCode>
                <c:ptCount val="12"/>
                <c:pt idx="0">
                  <c:v>2.3751657092355282E-2</c:v>
                </c:pt>
                <c:pt idx="1">
                  <c:v>4.0543526292532037E-2</c:v>
                </c:pt>
                <c:pt idx="2">
                  <c:v>3.0490499337163059E-2</c:v>
                </c:pt>
                <c:pt idx="3">
                  <c:v>2.1431727794962441E-2</c:v>
                </c:pt>
                <c:pt idx="4">
                  <c:v>1.4250994255413168E-2</c:v>
                </c:pt>
                <c:pt idx="5">
                  <c:v>4.0212107821475919E-2</c:v>
                </c:pt>
                <c:pt idx="6">
                  <c:v>6.5178965974370309E-3</c:v>
                </c:pt>
                <c:pt idx="7">
                  <c:v>9.8320813079982323E-3</c:v>
                </c:pt>
                <c:pt idx="8">
                  <c:v>5.1922227132125496E-3</c:v>
                </c:pt>
                <c:pt idx="9">
                  <c:v>6.6283694211224042E-4</c:v>
                </c:pt>
                <c:pt idx="10">
                  <c:v>1.104728236853734E-3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16-4611-AA36-69A5ED202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147888"/>
        <c:axId val="158148448"/>
      </c:barChart>
      <c:catAx>
        <c:axId val="15814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148448"/>
        <c:crosses val="autoZero"/>
        <c:auto val="1"/>
        <c:lblAlgn val="ctr"/>
        <c:lblOffset val="100"/>
        <c:noMultiLvlLbl val="0"/>
      </c:catAx>
      <c:valAx>
        <c:axId val="15814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1478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434529675914132"/>
          <c:y val="5.3594315942601813E-2"/>
          <c:w val="0.32006793152015367"/>
          <c:h val="5.3382340520270508E-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098127962833537E-2"/>
          <c:y val="0.13025133112157247"/>
          <c:w val="0.94637704279110402"/>
          <c:h val="0.7801298993796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'List2 (2)'!$M$3:$N$3</c:f>
              <c:strCache>
                <c:ptCount val="1"/>
                <c:pt idx="0">
                  <c:v>Český jazyk ČR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85556278340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505-4129-A6E6-4178795EBC8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474039227810027E-2"/>
                  <c:y val="8.0809554786014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05-4129-A6E6-4178795EBC8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955495819102857E-2"/>
                  <c:y val="-4.9383046336510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505-4129-A6E6-4178795EBC8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466621864327143E-2"/>
                  <c:y val="-4.9383046336510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505-4129-A6E6-4178795EBC8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9777479095515377E-3"/>
                  <c:y val="2.6936518262004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505-4129-A6E6-4178795EBC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'List2 (2)'!$A$5:$A$10</c:f>
              <c:strCache>
                <c:ptCount val="6"/>
                <c:pt idx="0">
                  <c:v>Gymnázium 8leté</c:v>
                </c:pt>
                <c:pt idx="1">
                  <c:v>Gymnázium 4leté</c:v>
                </c:pt>
                <c:pt idx="2">
                  <c:v>Lyceum</c:v>
                </c:pt>
                <c:pt idx="3">
                  <c:v>SOŠ</c:v>
                </c:pt>
                <c:pt idx="4">
                  <c:v>SOU</c:v>
                </c:pt>
                <c:pt idx="5">
                  <c:v>Nástavbové studium</c:v>
                </c:pt>
              </c:strCache>
            </c:strRef>
          </c:cat>
          <c:val>
            <c:numRef>
              <c:f>'List2 (2)'!$B$5:$B$10</c:f>
              <c:numCache>
                <c:formatCode>#\ ##0.0</c:formatCode>
                <c:ptCount val="6"/>
                <c:pt idx="0">
                  <c:v>52.613365173339844</c:v>
                </c:pt>
                <c:pt idx="1">
                  <c:v>74.904449462890625</c:v>
                </c:pt>
                <c:pt idx="2">
                  <c:v>66.364936828613281</c:v>
                </c:pt>
                <c:pt idx="3">
                  <c:v>57.623157501220703</c:v>
                </c:pt>
                <c:pt idx="4">
                  <c:v>48.767894744873047</c:v>
                </c:pt>
                <c:pt idx="5">
                  <c:v>37.8515625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505-4129-A6E6-4178795EBC80}"/>
            </c:ext>
          </c:extLst>
        </c:ser>
        <c:ser>
          <c:idx val="1"/>
          <c:order val="1"/>
          <c:tx>
            <c:strRef>
              <c:f>'List2 (2)'!$M$4:$N$4</c:f>
              <c:strCache>
                <c:ptCount val="1"/>
                <c:pt idx="0">
                  <c:v>Český jazyk Pk</c:v>
                </c:pt>
              </c:strCache>
            </c:strRef>
          </c:tx>
          <c:spPr>
            <a:pattFill prst="dkUpDiag">
              <a:fgClr>
                <a:srgbClr val="0070C0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992582636517143E-3"/>
                  <c:y val="2.6936518262004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505-4129-A6E6-4178795EBC8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62913182585439E-3"/>
                  <c:y val="5.391777369691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505-4129-A6E6-4178795EBC8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92582636517143E-3"/>
                  <c:y val="-1.077460730480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505-4129-A6E6-4178795EBC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'List2 (2)'!$A$5:$A$10</c:f>
              <c:strCache>
                <c:ptCount val="6"/>
                <c:pt idx="0">
                  <c:v>Gymnázium 8leté</c:v>
                </c:pt>
                <c:pt idx="1">
                  <c:v>Gymnázium 4leté</c:v>
                </c:pt>
                <c:pt idx="2">
                  <c:v>Lyceum</c:v>
                </c:pt>
                <c:pt idx="3">
                  <c:v>SOŠ</c:v>
                </c:pt>
                <c:pt idx="4">
                  <c:v>SOU</c:v>
                </c:pt>
                <c:pt idx="5">
                  <c:v>Nástavbové studium</c:v>
                </c:pt>
              </c:strCache>
            </c:strRef>
          </c:cat>
          <c:val>
            <c:numRef>
              <c:f>'List2 (2)'!$C$5:$C$10</c:f>
              <c:numCache>
                <c:formatCode>#\ ##0.0</c:formatCode>
                <c:ptCount val="6"/>
                <c:pt idx="0">
                  <c:v>51.945297241210938</c:v>
                </c:pt>
                <c:pt idx="1">
                  <c:v>75.096176147460938</c:v>
                </c:pt>
                <c:pt idx="2">
                  <c:v>59.708660125732422</c:v>
                </c:pt>
                <c:pt idx="3">
                  <c:v>59.015720367431641</c:v>
                </c:pt>
                <c:pt idx="4">
                  <c:v>50.196392059326172</c:v>
                </c:pt>
                <c:pt idx="5">
                  <c:v>38.318645477294922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505-4129-A6E6-4178795EBC80}"/>
            </c:ext>
          </c:extLst>
        </c:ser>
        <c:ser>
          <c:idx val="2"/>
          <c:order val="2"/>
          <c:tx>
            <c:strRef>
              <c:f>'List2 (2)'!$O$3:$P$3</c:f>
              <c:strCache>
                <c:ptCount val="1"/>
                <c:pt idx="0">
                  <c:v>Matematika Pk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9925826365171291E-3"/>
                  <c:y val="-2.6936518262004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505-4129-A6E6-4178795EBC8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1.346825913100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505-4129-A6E6-4178795EBC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'List2 (2)'!$A$5:$A$10</c:f>
              <c:strCache>
                <c:ptCount val="6"/>
                <c:pt idx="0">
                  <c:v>Gymnázium 8leté</c:v>
                </c:pt>
                <c:pt idx="1">
                  <c:v>Gymnázium 4leté</c:v>
                </c:pt>
                <c:pt idx="2">
                  <c:v>Lyceum</c:v>
                </c:pt>
                <c:pt idx="3">
                  <c:v>SOŠ</c:v>
                </c:pt>
                <c:pt idx="4">
                  <c:v>SOU</c:v>
                </c:pt>
                <c:pt idx="5">
                  <c:v>Nástavbové studium</c:v>
                </c:pt>
              </c:strCache>
            </c:strRef>
          </c:cat>
          <c:val>
            <c:numRef>
              <c:f>'List2 (2)'!$D$5:$D$10</c:f>
              <c:numCache>
                <c:formatCode>#\ ##0.0</c:formatCode>
                <c:ptCount val="6"/>
                <c:pt idx="0">
                  <c:v>41.189792633056641</c:v>
                </c:pt>
                <c:pt idx="1">
                  <c:v>59.703575134277344</c:v>
                </c:pt>
                <c:pt idx="2">
                  <c:v>50.172931671142578</c:v>
                </c:pt>
                <c:pt idx="3">
                  <c:v>41.348907470703125</c:v>
                </c:pt>
                <c:pt idx="4">
                  <c:v>34.372047424316406</c:v>
                </c:pt>
                <c:pt idx="5">
                  <c:v>19.33405876159668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505-4129-A6E6-4178795EBC80}"/>
            </c:ext>
          </c:extLst>
        </c:ser>
        <c:ser>
          <c:idx val="3"/>
          <c:order val="3"/>
          <c:tx>
            <c:strRef>
              <c:f>'List2 (2)'!$O$4:$P$4</c:f>
              <c:strCache>
                <c:ptCount val="1"/>
                <c:pt idx="0">
                  <c:v>Matematika ČR</c:v>
                </c:pt>
              </c:strCache>
            </c:strRef>
          </c:tx>
          <c:spPr>
            <a:pattFill prst="dkUpDiag">
              <a:fgClr>
                <a:srgbClr val="C00000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3873036524009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505-4129-A6E6-4178795EBC8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888739547757142E-3"/>
                  <c:y val="-2.6936518262004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505-4129-A6E6-4178795EBC8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962913182585715E-3"/>
                  <c:y val="-2.1549214609603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505-4129-A6E6-4178795EBC8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962913182585715E-3"/>
                  <c:y val="-2.4242866435804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505-4129-A6E6-4178795EBC8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4814565912928567E-3"/>
                  <c:y val="1.077460730480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505-4129-A6E6-4178795EBC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'List2 (2)'!$A$5:$A$10</c:f>
              <c:strCache>
                <c:ptCount val="6"/>
                <c:pt idx="0">
                  <c:v>Gymnázium 8leté</c:v>
                </c:pt>
                <c:pt idx="1">
                  <c:v>Gymnázium 4leté</c:v>
                </c:pt>
                <c:pt idx="2">
                  <c:v>Lyceum</c:v>
                </c:pt>
                <c:pt idx="3">
                  <c:v>SOŠ</c:v>
                </c:pt>
                <c:pt idx="4">
                  <c:v>SOU</c:v>
                </c:pt>
                <c:pt idx="5">
                  <c:v>Nástavbové studium</c:v>
                </c:pt>
              </c:strCache>
            </c:strRef>
          </c:cat>
          <c:val>
            <c:numRef>
              <c:f>'List2 (2)'!$E$5:$E$10</c:f>
              <c:numCache>
                <c:formatCode>#\ ##0.0</c:formatCode>
                <c:ptCount val="6"/>
                <c:pt idx="0">
                  <c:v>40.358863830566406</c:v>
                </c:pt>
                <c:pt idx="1">
                  <c:v>59.721073150634766</c:v>
                </c:pt>
                <c:pt idx="2">
                  <c:v>43.980316162109375</c:v>
                </c:pt>
                <c:pt idx="3">
                  <c:v>43.413227081298828</c:v>
                </c:pt>
                <c:pt idx="4">
                  <c:v>35.663326263427734</c:v>
                </c:pt>
                <c:pt idx="5">
                  <c:v>22.603389739990234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C505-4129-A6E6-4178795EB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872672"/>
        <c:axId val="158873232"/>
      </c:barChart>
      <c:catAx>
        <c:axId val="15887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873232"/>
        <c:crosses val="autoZero"/>
        <c:auto val="1"/>
        <c:lblAlgn val="ctr"/>
        <c:lblOffset val="100"/>
        <c:noMultiLvlLbl val="0"/>
      </c:catAx>
      <c:valAx>
        <c:axId val="15887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8726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41900068475945"/>
          <c:y val="5.6745484970208322E-2"/>
          <c:w val="0.62729539335495843"/>
          <c:h val="5.522940687271477E-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237956256226542E-2"/>
          <c:y val="0.12421009102524737"/>
          <c:w val="0.9195229446272819"/>
          <c:h val="0.75599365101375782"/>
        </c:manualLayout>
      </c:layout>
      <c:lineChart>
        <c:grouping val="standard"/>
        <c:varyColors val="0"/>
        <c:ser>
          <c:idx val="0"/>
          <c:order val="0"/>
          <c:tx>
            <c:strRef>
              <c:f>Okresy!$A$4</c:f>
              <c:strCache>
                <c:ptCount val="1"/>
                <c:pt idx="0">
                  <c:v>Chrudim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Okresy!$G$3:$Y$3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Okresy!$G$4:$Y$4</c:f>
              <c:numCache>
                <c:formatCode>#,##0</c:formatCode>
                <c:ptCount val="19"/>
                <c:pt idx="0">
                  <c:v>895</c:v>
                </c:pt>
                <c:pt idx="1">
                  <c:v>927</c:v>
                </c:pt>
                <c:pt idx="2">
                  <c:v>923</c:v>
                </c:pt>
                <c:pt idx="3">
                  <c:v>937</c:v>
                </c:pt>
                <c:pt idx="4">
                  <c:v>979</c:v>
                </c:pt>
                <c:pt idx="5">
                  <c:v>1019</c:v>
                </c:pt>
                <c:pt idx="6">
                  <c:v>1023</c:v>
                </c:pt>
                <c:pt idx="7">
                  <c:v>1126</c:v>
                </c:pt>
                <c:pt idx="8">
                  <c:v>1140</c:v>
                </c:pt>
                <c:pt idx="9">
                  <c:v>1077</c:v>
                </c:pt>
                <c:pt idx="10">
                  <c:v>1111</c:v>
                </c:pt>
                <c:pt idx="11">
                  <c:v>1047</c:v>
                </c:pt>
                <c:pt idx="12">
                  <c:v>1071</c:v>
                </c:pt>
                <c:pt idx="13">
                  <c:v>994</c:v>
                </c:pt>
                <c:pt idx="14">
                  <c:v>1088</c:v>
                </c:pt>
                <c:pt idx="15">
                  <c:v>1055</c:v>
                </c:pt>
                <c:pt idx="16">
                  <c:v>1093</c:v>
                </c:pt>
                <c:pt idx="17">
                  <c:v>1083</c:v>
                </c:pt>
                <c:pt idx="18">
                  <c:v>1096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C4C-47EE-A490-D7A2F84AB531}"/>
            </c:ext>
          </c:extLst>
        </c:ser>
        <c:ser>
          <c:idx val="1"/>
          <c:order val="1"/>
          <c:tx>
            <c:strRef>
              <c:f>Okresy!$A$5</c:f>
              <c:strCache>
                <c:ptCount val="1"/>
                <c:pt idx="0">
                  <c:v>Pardubice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Okresy!$G$3:$Y$3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Okresy!$G$5:$Y$5</c:f>
              <c:numCache>
                <c:formatCode>#,##0</c:formatCode>
                <c:ptCount val="19"/>
                <c:pt idx="0">
                  <c:v>1361</c:v>
                </c:pt>
                <c:pt idx="1">
                  <c:v>1299</c:v>
                </c:pt>
                <c:pt idx="2">
                  <c:v>1375</c:v>
                </c:pt>
                <c:pt idx="3">
                  <c:v>1404</c:v>
                </c:pt>
                <c:pt idx="4">
                  <c:v>1472</c:v>
                </c:pt>
                <c:pt idx="5">
                  <c:v>1465</c:v>
                </c:pt>
                <c:pt idx="6">
                  <c:v>1638</c:v>
                </c:pt>
                <c:pt idx="7">
                  <c:v>1836</c:v>
                </c:pt>
                <c:pt idx="8">
                  <c:v>1872</c:v>
                </c:pt>
                <c:pt idx="9">
                  <c:v>1880</c:v>
                </c:pt>
                <c:pt idx="10">
                  <c:v>1856</c:v>
                </c:pt>
                <c:pt idx="11">
                  <c:v>1758</c:v>
                </c:pt>
                <c:pt idx="12">
                  <c:v>1813</c:v>
                </c:pt>
                <c:pt idx="13">
                  <c:v>1701</c:v>
                </c:pt>
                <c:pt idx="14">
                  <c:v>1795</c:v>
                </c:pt>
                <c:pt idx="15">
                  <c:v>1794</c:v>
                </c:pt>
                <c:pt idx="16">
                  <c:v>1854</c:v>
                </c:pt>
                <c:pt idx="17">
                  <c:v>1782</c:v>
                </c:pt>
                <c:pt idx="18">
                  <c:v>1827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C4C-47EE-A490-D7A2F84AB531}"/>
            </c:ext>
          </c:extLst>
        </c:ser>
        <c:ser>
          <c:idx val="2"/>
          <c:order val="2"/>
          <c:tx>
            <c:strRef>
              <c:f>Okresy!$A$6</c:f>
              <c:strCache>
                <c:ptCount val="1"/>
                <c:pt idx="0">
                  <c:v>Svitavy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Okresy!$G$3:$Y$3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Okresy!$G$6:$Y$6</c:f>
              <c:numCache>
                <c:formatCode>#,##0</c:formatCode>
                <c:ptCount val="19"/>
                <c:pt idx="0">
                  <c:v>1032</c:v>
                </c:pt>
                <c:pt idx="1">
                  <c:v>911</c:v>
                </c:pt>
                <c:pt idx="2">
                  <c:v>997</c:v>
                </c:pt>
                <c:pt idx="3">
                  <c:v>982</c:v>
                </c:pt>
                <c:pt idx="4">
                  <c:v>990</c:v>
                </c:pt>
                <c:pt idx="5">
                  <c:v>1009</c:v>
                </c:pt>
                <c:pt idx="6">
                  <c:v>1072</c:v>
                </c:pt>
                <c:pt idx="7">
                  <c:v>1193</c:v>
                </c:pt>
                <c:pt idx="8">
                  <c:v>1152</c:v>
                </c:pt>
                <c:pt idx="9">
                  <c:v>1126</c:v>
                </c:pt>
                <c:pt idx="10">
                  <c:v>1158</c:v>
                </c:pt>
                <c:pt idx="11">
                  <c:v>1067</c:v>
                </c:pt>
                <c:pt idx="12">
                  <c:v>1059</c:v>
                </c:pt>
                <c:pt idx="13">
                  <c:v>981</c:v>
                </c:pt>
                <c:pt idx="14">
                  <c:v>1040</c:v>
                </c:pt>
                <c:pt idx="15">
                  <c:v>1033</c:v>
                </c:pt>
                <c:pt idx="16">
                  <c:v>1073</c:v>
                </c:pt>
                <c:pt idx="17">
                  <c:v>1075</c:v>
                </c:pt>
                <c:pt idx="18">
                  <c:v>1088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C4C-47EE-A490-D7A2F84AB531}"/>
            </c:ext>
          </c:extLst>
        </c:ser>
        <c:ser>
          <c:idx val="3"/>
          <c:order val="3"/>
          <c:tx>
            <c:strRef>
              <c:f>Okresy!$A$7</c:f>
              <c:strCache>
                <c:ptCount val="1"/>
                <c:pt idx="0">
                  <c:v>Ústí nad Orlicí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Okresy!$G$3:$Y$3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Okresy!$G$7:$Y$7</c:f>
              <c:numCache>
                <c:formatCode>#,##0</c:formatCode>
                <c:ptCount val="19"/>
                <c:pt idx="0">
                  <c:v>1325</c:v>
                </c:pt>
                <c:pt idx="1">
                  <c:v>1329</c:v>
                </c:pt>
                <c:pt idx="2">
                  <c:v>1358</c:v>
                </c:pt>
                <c:pt idx="3">
                  <c:v>1322</c:v>
                </c:pt>
                <c:pt idx="4">
                  <c:v>1380</c:v>
                </c:pt>
                <c:pt idx="5">
                  <c:v>1416</c:v>
                </c:pt>
                <c:pt idx="6">
                  <c:v>1515</c:v>
                </c:pt>
                <c:pt idx="7">
                  <c:v>1554</c:v>
                </c:pt>
                <c:pt idx="8">
                  <c:v>1588</c:v>
                </c:pt>
                <c:pt idx="9">
                  <c:v>1561</c:v>
                </c:pt>
                <c:pt idx="10">
                  <c:v>1596</c:v>
                </c:pt>
                <c:pt idx="11">
                  <c:v>1440</c:v>
                </c:pt>
                <c:pt idx="12">
                  <c:v>1442</c:v>
                </c:pt>
                <c:pt idx="13">
                  <c:v>1401</c:v>
                </c:pt>
                <c:pt idx="14">
                  <c:v>1487</c:v>
                </c:pt>
                <c:pt idx="15">
                  <c:v>1420</c:v>
                </c:pt>
                <c:pt idx="16">
                  <c:v>1513</c:v>
                </c:pt>
                <c:pt idx="17">
                  <c:v>1432</c:v>
                </c:pt>
                <c:pt idx="18">
                  <c:v>1515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C4C-47EE-A490-D7A2F84AB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877152"/>
        <c:axId val="158877712"/>
      </c:lineChart>
      <c:catAx>
        <c:axId val="15887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58877712"/>
        <c:crosses val="autoZero"/>
        <c:auto val="1"/>
        <c:lblAlgn val="ctr"/>
        <c:lblOffset val="100"/>
        <c:noMultiLvlLbl val="0"/>
      </c:catAx>
      <c:valAx>
        <c:axId val="158877712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58877152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24312462549698491"/>
          <c:y val="2.5426688066786718E-2"/>
          <c:w val="0.51085933530154204"/>
          <c:h val="5.5275270400819213E-2"/>
        </c:manualLayout>
      </c:layout>
      <c:overlay val="0"/>
      <c:spPr>
        <a:solidFill>
          <a:schemeClr val="bg1"/>
        </a:solidFill>
        <a:ln w="254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302433988816058E-2"/>
          <c:y val="0.11395341521941149"/>
          <c:w val="0.9322092684146206"/>
          <c:h val="0.80295033194046594"/>
        </c:manualLayout>
      </c:layout>
      <c:lineChart>
        <c:grouping val="standard"/>
        <c:varyColors val="0"/>
        <c:ser>
          <c:idx val="0"/>
          <c:order val="0"/>
          <c:tx>
            <c:strRef>
              <c:f>ORP!$B$7</c:f>
              <c:strCache>
                <c:ptCount val="1"/>
                <c:pt idx="0">
                  <c:v>Hlinsko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EE9-4116-A4C8-ADDE0F0C9B15}"/>
              </c:ext>
            </c:extLst>
          </c:dPt>
          <c:cat>
            <c:numRef>
              <c:f>ORP!$K$4:$Z$4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ORP!$K$7:$Z$7</c:f>
              <c:numCache>
                <c:formatCode>#,##0</c:formatCode>
                <c:ptCount val="16"/>
                <c:pt idx="0">
                  <c:v>209</c:v>
                </c:pt>
                <c:pt idx="1">
                  <c:v>203</c:v>
                </c:pt>
                <c:pt idx="2">
                  <c:v>196</c:v>
                </c:pt>
                <c:pt idx="3">
                  <c:v>207</c:v>
                </c:pt>
                <c:pt idx="4">
                  <c:v>208</c:v>
                </c:pt>
                <c:pt idx="5">
                  <c:v>219</c:v>
                </c:pt>
                <c:pt idx="6">
                  <c:v>202</c:v>
                </c:pt>
                <c:pt idx="7">
                  <c:v>213</c:v>
                </c:pt>
                <c:pt idx="8">
                  <c:v>210</c:v>
                </c:pt>
                <c:pt idx="9">
                  <c:v>204</c:v>
                </c:pt>
                <c:pt idx="10">
                  <c:v>177</c:v>
                </c:pt>
                <c:pt idx="11">
                  <c:v>208</c:v>
                </c:pt>
                <c:pt idx="12">
                  <c:v>210</c:v>
                </c:pt>
                <c:pt idx="13">
                  <c:v>202</c:v>
                </c:pt>
                <c:pt idx="14">
                  <c:v>218</c:v>
                </c:pt>
                <c:pt idx="15">
                  <c:v>226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EE9-4116-A4C8-ADDE0F0C9B15}"/>
            </c:ext>
          </c:extLst>
        </c:ser>
        <c:ser>
          <c:idx val="1"/>
          <c:order val="1"/>
          <c:tx>
            <c:strRef>
              <c:f>ORP!$B$8</c:f>
              <c:strCache>
                <c:ptCount val="1"/>
                <c:pt idx="0">
                  <c:v>Chrudim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ORP!$K$4:$Z$4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ORP!$K$8:$Z$8</c:f>
              <c:numCache>
                <c:formatCode>#,##0</c:formatCode>
                <c:ptCount val="16"/>
                <c:pt idx="0">
                  <c:v>728</c:v>
                </c:pt>
                <c:pt idx="1">
                  <c:v>776</c:v>
                </c:pt>
                <c:pt idx="2">
                  <c:v>823</c:v>
                </c:pt>
                <c:pt idx="3">
                  <c:v>816</c:v>
                </c:pt>
                <c:pt idx="4">
                  <c:v>918</c:v>
                </c:pt>
                <c:pt idx="5">
                  <c:v>921</c:v>
                </c:pt>
                <c:pt idx="6">
                  <c:v>875</c:v>
                </c:pt>
                <c:pt idx="7">
                  <c:v>898</c:v>
                </c:pt>
                <c:pt idx="8">
                  <c:v>837</c:v>
                </c:pt>
                <c:pt idx="9">
                  <c:v>867</c:v>
                </c:pt>
                <c:pt idx="10">
                  <c:v>817</c:v>
                </c:pt>
                <c:pt idx="11">
                  <c:v>880</c:v>
                </c:pt>
                <c:pt idx="12">
                  <c:v>845</c:v>
                </c:pt>
                <c:pt idx="13">
                  <c:v>891</c:v>
                </c:pt>
                <c:pt idx="14">
                  <c:v>865</c:v>
                </c:pt>
                <c:pt idx="15">
                  <c:v>870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EE9-4116-A4C8-ADDE0F0C9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015504"/>
        <c:axId val="159016064"/>
      </c:lineChart>
      <c:catAx>
        <c:axId val="15901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59016064"/>
        <c:crosses val="autoZero"/>
        <c:auto val="1"/>
        <c:lblAlgn val="ctr"/>
        <c:lblOffset val="100"/>
        <c:noMultiLvlLbl val="0"/>
      </c:catAx>
      <c:valAx>
        <c:axId val="159016064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5901550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7435284968336852"/>
          <c:y val="2.7819504546383444E-2"/>
          <c:w val="0.24835481242824872"/>
          <c:h val="6.2392527755758757E-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vert="horz"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cs-CZ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53028233151186E-2"/>
          <c:y val="0.12437790215588723"/>
          <c:w val="0.92674305555555569"/>
          <c:h val="0.79988868159203985"/>
        </c:manualLayout>
      </c:layout>
      <c:lineChart>
        <c:grouping val="standard"/>
        <c:varyColors val="0"/>
        <c:ser>
          <c:idx val="0"/>
          <c:order val="0"/>
          <c:tx>
            <c:strRef>
              <c:f>ORP!$B$10</c:f>
              <c:strCache>
                <c:ptCount val="1"/>
                <c:pt idx="0">
                  <c:v>Holice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ORP!$K$4:$Z$4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ORP!$K$10:$Z$10</c:f>
              <c:numCache>
                <c:formatCode>#,##0</c:formatCode>
                <c:ptCount val="16"/>
                <c:pt idx="0">
                  <c:v>161</c:v>
                </c:pt>
                <c:pt idx="1">
                  <c:v>133</c:v>
                </c:pt>
                <c:pt idx="2">
                  <c:v>169</c:v>
                </c:pt>
                <c:pt idx="3">
                  <c:v>202</c:v>
                </c:pt>
                <c:pt idx="4">
                  <c:v>199</c:v>
                </c:pt>
                <c:pt idx="5">
                  <c:v>201</c:v>
                </c:pt>
                <c:pt idx="6">
                  <c:v>206</c:v>
                </c:pt>
                <c:pt idx="7">
                  <c:v>203</c:v>
                </c:pt>
                <c:pt idx="8">
                  <c:v>178</c:v>
                </c:pt>
                <c:pt idx="9">
                  <c:v>169</c:v>
                </c:pt>
                <c:pt idx="10">
                  <c:v>169</c:v>
                </c:pt>
                <c:pt idx="11">
                  <c:v>189</c:v>
                </c:pt>
                <c:pt idx="12">
                  <c:v>139</c:v>
                </c:pt>
                <c:pt idx="13">
                  <c:v>172</c:v>
                </c:pt>
                <c:pt idx="14">
                  <c:v>173</c:v>
                </c:pt>
                <c:pt idx="15">
                  <c:v>180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DF-4ECF-AA45-5AC967AA0BC1}"/>
            </c:ext>
          </c:extLst>
        </c:ser>
        <c:ser>
          <c:idx val="1"/>
          <c:order val="1"/>
          <c:tx>
            <c:strRef>
              <c:f>ORP!$B$11</c:f>
              <c:strCache>
                <c:ptCount val="1"/>
                <c:pt idx="0">
                  <c:v>Pardubice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ORP!$K$4:$Z$4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ORP!$K$11:$Z$11</c:f>
              <c:numCache>
                <c:formatCode>#,##0</c:formatCode>
                <c:ptCount val="16"/>
                <c:pt idx="0">
                  <c:v>1047</c:v>
                </c:pt>
                <c:pt idx="1">
                  <c:v>1131</c:v>
                </c:pt>
                <c:pt idx="2">
                  <c:v>1097</c:v>
                </c:pt>
                <c:pt idx="3">
                  <c:v>1222</c:v>
                </c:pt>
                <c:pt idx="4">
                  <c:v>1386</c:v>
                </c:pt>
                <c:pt idx="5">
                  <c:v>1422</c:v>
                </c:pt>
                <c:pt idx="6">
                  <c:v>1426</c:v>
                </c:pt>
                <c:pt idx="7">
                  <c:v>1427</c:v>
                </c:pt>
                <c:pt idx="8">
                  <c:v>1314</c:v>
                </c:pt>
                <c:pt idx="9">
                  <c:v>1383</c:v>
                </c:pt>
                <c:pt idx="10">
                  <c:v>1294</c:v>
                </c:pt>
                <c:pt idx="11">
                  <c:v>1367</c:v>
                </c:pt>
                <c:pt idx="12">
                  <c:v>1383</c:v>
                </c:pt>
                <c:pt idx="13">
                  <c:v>1395</c:v>
                </c:pt>
                <c:pt idx="14">
                  <c:v>1365</c:v>
                </c:pt>
                <c:pt idx="15">
                  <c:v>1386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DDF-4ECF-AA45-5AC967AA0BC1}"/>
            </c:ext>
          </c:extLst>
        </c:ser>
        <c:ser>
          <c:idx val="2"/>
          <c:order val="2"/>
          <c:tx>
            <c:strRef>
              <c:f>ORP!$B$12</c:f>
              <c:strCache>
                <c:ptCount val="1"/>
                <c:pt idx="0">
                  <c:v>Přelouč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ORP!$K$4:$Z$4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ORP!$K$12:$Z$12</c:f>
              <c:numCache>
                <c:formatCode>#,##0</c:formatCode>
                <c:ptCount val="16"/>
                <c:pt idx="0">
                  <c:v>196</c:v>
                </c:pt>
                <c:pt idx="1">
                  <c:v>208</c:v>
                </c:pt>
                <c:pt idx="2">
                  <c:v>199</c:v>
                </c:pt>
                <c:pt idx="3">
                  <c:v>214</c:v>
                </c:pt>
                <c:pt idx="4">
                  <c:v>251</c:v>
                </c:pt>
                <c:pt idx="5">
                  <c:v>249</c:v>
                </c:pt>
                <c:pt idx="6">
                  <c:v>248</c:v>
                </c:pt>
                <c:pt idx="7">
                  <c:v>226</c:v>
                </c:pt>
                <c:pt idx="8">
                  <c:v>266</c:v>
                </c:pt>
                <c:pt idx="9">
                  <c:v>261</c:v>
                </c:pt>
                <c:pt idx="10">
                  <c:v>238</c:v>
                </c:pt>
                <c:pt idx="11">
                  <c:v>239</c:v>
                </c:pt>
                <c:pt idx="12">
                  <c:v>272</c:v>
                </c:pt>
                <c:pt idx="13">
                  <c:v>287</c:v>
                </c:pt>
                <c:pt idx="14">
                  <c:v>244</c:v>
                </c:pt>
                <c:pt idx="15">
                  <c:v>261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DDF-4ECF-AA45-5AC967AA0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299008"/>
        <c:axId val="159299568"/>
      </c:lineChart>
      <c:catAx>
        <c:axId val="15929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59299568"/>
        <c:crosses val="autoZero"/>
        <c:auto val="1"/>
        <c:lblAlgn val="ctr"/>
        <c:lblOffset val="100"/>
        <c:noMultiLvlLbl val="0"/>
      </c:catAx>
      <c:valAx>
        <c:axId val="159299568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59299008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0.31766279599271408"/>
          <c:y val="2.6326699834162522E-2"/>
          <c:w val="0.36467440801457196"/>
          <c:h val="6.0338101160862356E-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vert="horz"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ORP!$B$14</c:f>
              <c:strCache>
                <c:ptCount val="1"/>
                <c:pt idx="0">
                  <c:v>Litomyšl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ORP!$K$4:$Z$4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ORP!$K$14:$Z$14</c:f>
              <c:numCache>
                <c:formatCode>#,##0</c:formatCode>
                <c:ptCount val="16"/>
                <c:pt idx="0">
                  <c:v>239</c:v>
                </c:pt>
                <c:pt idx="1">
                  <c:v>240</c:v>
                </c:pt>
                <c:pt idx="2">
                  <c:v>259</c:v>
                </c:pt>
                <c:pt idx="3">
                  <c:v>266</c:v>
                </c:pt>
                <c:pt idx="4">
                  <c:v>298</c:v>
                </c:pt>
                <c:pt idx="5">
                  <c:v>309</c:v>
                </c:pt>
                <c:pt idx="6">
                  <c:v>285</c:v>
                </c:pt>
                <c:pt idx="7">
                  <c:v>278</c:v>
                </c:pt>
                <c:pt idx="8">
                  <c:v>258</c:v>
                </c:pt>
                <c:pt idx="9">
                  <c:v>289</c:v>
                </c:pt>
                <c:pt idx="10">
                  <c:v>264</c:v>
                </c:pt>
                <c:pt idx="11">
                  <c:v>266</c:v>
                </c:pt>
                <c:pt idx="12">
                  <c:v>285</c:v>
                </c:pt>
                <c:pt idx="13">
                  <c:v>296</c:v>
                </c:pt>
                <c:pt idx="14">
                  <c:v>290</c:v>
                </c:pt>
                <c:pt idx="15">
                  <c:v>306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18-42E0-BE18-21CCAA38CCCF}"/>
            </c:ext>
          </c:extLst>
        </c:ser>
        <c:ser>
          <c:idx val="1"/>
          <c:order val="1"/>
          <c:tx>
            <c:strRef>
              <c:f>ORP!$B$15</c:f>
              <c:strCache>
                <c:ptCount val="1"/>
                <c:pt idx="0">
                  <c:v>Moravská Třebová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ORP!$K$4:$Z$4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ORP!$K$15:$Z$15</c:f>
              <c:numCache>
                <c:formatCode>#,##0</c:formatCode>
                <c:ptCount val="16"/>
                <c:pt idx="0">
                  <c:v>253</c:v>
                </c:pt>
                <c:pt idx="1">
                  <c:v>264</c:v>
                </c:pt>
                <c:pt idx="2">
                  <c:v>242</c:v>
                </c:pt>
                <c:pt idx="3">
                  <c:v>280</c:v>
                </c:pt>
                <c:pt idx="4">
                  <c:v>296</c:v>
                </c:pt>
                <c:pt idx="5">
                  <c:v>254</c:v>
                </c:pt>
                <c:pt idx="6">
                  <c:v>288</c:v>
                </c:pt>
                <c:pt idx="7">
                  <c:v>291</c:v>
                </c:pt>
                <c:pt idx="8">
                  <c:v>250</c:v>
                </c:pt>
                <c:pt idx="9">
                  <c:v>247</c:v>
                </c:pt>
                <c:pt idx="10">
                  <c:v>239</c:v>
                </c:pt>
                <c:pt idx="11">
                  <c:v>238</c:v>
                </c:pt>
                <c:pt idx="12">
                  <c:v>238</c:v>
                </c:pt>
                <c:pt idx="13">
                  <c:v>253</c:v>
                </c:pt>
                <c:pt idx="14">
                  <c:v>294</c:v>
                </c:pt>
                <c:pt idx="15">
                  <c:v>258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E18-42E0-BE18-21CCAA38CCCF}"/>
            </c:ext>
          </c:extLst>
        </c:ser>
        <c:ser>
          <c:idx val="2"/>
          <c:order val="2"/>
          <c:tx>
            <c:strRef>
              <c:f>ORP!$B$16</c:f>
              <c:strCache>
                <c:ptCount val="1"/>
                <c:pt idx="0">
                  <c:v>Polička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ORP!$K$4:$Z$4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ORP!$K$16:$Z$16</c:f>
              <c:numCache>
                <c:formatCode>#,##0</c:formatCode>
                <c:ptCount val="16"/>
                <c:pt idx="0">
                  <c:v>189</c:v>
                </c:pt>
                <c:pt idx="1">
                  <c:v>184</c:v>
                </c:pt>
                <c:pt idx="2">
                  <c:v>186</c:v>
                </c:pt>
                <c:pt idx="3">
                  <c:v>195</c:v>
                </c:pt>
                <c:pt idx="4">
                  <c:v>220</c:v>
                </c:pt>
                <c:pt idx="5">
                  <c:v>227</c:v>
                </c:pt>
                <c:pt idx="6">
                  <c:v>191</c:v>
                </c:pt>
                <c:pt idx="7">
                  <c:v>224</c:v>
                </c:pt>
                <c:pt idx="8">
                  <c:v>219</c:v>
                </c:pt>
                <c:pt idx="9">
                  <c:v>200</c:v>
                </c:pt>
                <c:pt idx="10">
                  <c:v>190</c:v>
                </c:pt>
                <c:pt idx="11">
                  <c:v>198</c:v>
                </c:pt>
                <c:pt idx="12">
                  <c:v>219</c:v>
                </c:pt>
                <c:pt idx="13">
                  <c:v>203</c:v>
                </c:pt>
                <c:pt idx="14">
                  <c:v>202</c:v>
                </c:pt>
                <c:pt idx="15">
                  <c:v>218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E18-42E0-BE18-21CCAA38CCCF}"/>
            </c:ext>
          </c:extLst>
        </c:ser>
        <c:ser>
          <c:idx val="3"/>
          <c:order val="3"/>
          <c:tx>
            <c:strRef>
              <c:f>ORP!$B$17</c:f>
              <c:strCache>
                <c:ptCount val="1"/>
                <c:pt idx="0">
                  <c:v>Svitavy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ORP!$K$4:$Z$4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ORP!$K$17:$Z$17</c:f>
              <c:numCache>
                <c:formatCode>#,##0</c:formatCode>
                <c:ptCount val="16"/>
                <c:pt idx="0">
                  <c:v>301</c:v>
                </c:pt>
                <c:pt idx="1">
                  <c:v>302</c:v>
                </c:pt>
                <c:pt idx="2">
                  <c:v>322</c:v>
                </c:pt>
                <c:pt idx="3">
                  <c:v>331</c:v>
                </c:pt>
                <c:pt idx="4">
                  <c:v>379</c:v>
                </c:pt>
                <c:pt idx="5">
                  <c:v>362</c:v>
                </c:pt>
                <c:pt idx="6">
                  <c:v>362</c:v>
                </c:pt>
                <c:pt idx="7">
                  <c:v>365</c:v>
                </c:pt>
                <c:pt idx="8">
                  <c:v>340</c:v>
                </c:pt>
                <c:pt idx="9">
                  <c:v>323</c:v>
                </c:pt>
                <c:pt idx="10">
                  <c:v>288</c:v>
                </c:pt>
                <c:pt idx="11">
                  <c:v>338</c:v>
                </c:pt>
                <c:pt idx="12">
                  <c:v>291</c:v>
                </c:pt>
                <c:pt idx="13">
                  <c:v>321</c:v>
                </c:pt>
                <c:pt idx="14">
                  <c:v>289</c:v>
                </c:pt>
                <c:pt idx="15">
                  <c:v>306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E18-42E0-BE18-21CCAA38C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303488"/>
        <c:axId val="159304048"/>
      </c:lineChart>
      <c:catAx>
        <c:axId val="1593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59304048"/>
        <c:crosses val="autoZero"/>
        <c:auto val="1"/>
        <c:lblAlgn val="ctr"/>
        <c:lblOffset val="100"/>
        <c:noMultiLvlLbl val="0"/>
      </c:catAx>
      <c:valAx>
        <c:axId val="159304048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59303488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t"/>
      <c:layout/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vert="horz"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866120218579233E-2"/>
          <c:y val="0.12964324212271974"/>
          <c:w val="0.93222996357012755"/>
          <c:h val="0.79462334162520742"/>
        </c:manualLayout>
      </c:layout>
      <c:lineChart>
        <c:grouping val="standard"/>
        <c:varyColors val="0"/>
        <c:ser>
          <c:idx val="0"/>
          <c:order val="0"/>
          <c:tx>
            <c:strRef>
              <c:f>ORP!$B$19</c:f>
              <c:strCache>
                <c:ptCount val="1"/>
                <c:pt idx="0">
                  <c:v>Česká Třebová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ORP!$K$4:$Z$4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ORP!$K$19:$Z$19</c:f>
              <c:numCache>
                <c:formatCode>#,##0</c:formatCode>
                <c:ptCount val="16"/>
                <c:pt idx="0">
                  <c:v>166</c:v>
                </c:pt>
                <c:pt idx="1">
                  <c:v>200</c:v>
                </c:pt>
                <c:pt idx="2">
                  <c:v>170</c:v>
                </c:pt>
                <c:pt idx="3">
                  <c:v>185</c:v>
                </c:pt>
                <c:pt idx="4">
                  <c:v>182</c:v>
                </c:pt>
                <c:pt idx="5">
                  <c:v>203</c:v>
                </c:pt>
                <c:pt idx="6">
                  <c:v>215</c:v>
                </c:pt>
                <c:pt idx="7">
                  <c:v>195</c:v>
                </c:pt>
                <c:pt idx="8">
                  <c:v>196</c:v>
                </c:pt>
                <c:pt idx="9">
                  <c:v>167</c:v>
                </c:pt>
                <c:pt idx="10">
                  <c:v>190</c:v>
                </c:pt>
                <c:pt idx="11">
                  <c:v>200</c:v>
                </c:pt>
                <c:pt idx="12">
                  <c:v>180</c:v>
                </c:pt>
                <c:pt idx="13">
                  <c:v>211</c:v>
                </c:pt>
                <c:pt idx="14">
                  <c:v>179</c:v>
                </c:pt>
                <c:pt idx="15">
                  <c:v>188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0A-4278-8C7A-740A29C92FC2}"/>
            </c:ext>
          </c:extLst>
        </c:ser>
        <c:ser>
          <c:idx val="1"/>
          <c:order val="1"/>
          <c:tx>
            <c:strRef>
              <c:f>ORP!$B$20</c:f>
              <c:strCache>
                <c:ptCount val="1"/>
                <c:pt idx="0">
                  <c:v>Králíky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ORP!$K$4:$Z$4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ORP!$K$20:$Z$20</c:f>
              <c:numCache>
                <c:formatCode>#,##0</c:formatCode>
                <c:ptCount val="16"/>
                <c:pt idx="0">
                  <c:v>98</c:v>
                </c:pt>
                <c:pt idx="1">
                  <c:v>93</c:v>
                </c:pt>
                <c:pt idx="2">
                  <c:v>97</c:v>
                </c:pt>
                <c:pt idx="3">
                  <c:v>104</c:v>
                </c:pt>
                <c:pt idx="4">
                  <c:v>97</c:v>
                </c:pt>
                <c:pt idx="5">
                  <c:v>98</c:v>
                </c:pt>
                <c:pt idx="6">
                  <c:v>90</c:v>
                </c:pt>
                <c:pt idx="7">
                  <c:v>99</c:v>
                </c:pt>
                <c:pt idx="8">
                  <c:v>86</c:v>
                </c:pt>
                <c:pt idx="9">
                  <c:v>95</c:v>
                </c:pt>
                <c:pt idx="10">
                  <c:v>81</c:v>
                </c:pt>
                <c:pt idx="11">
                  <c:v>80</c:v>
                </c:pt>
                <c:pt idx="12">
                  <c:v>96</c:v>
                </c:pt>
                <c:pt idx="13">
                  <c:v>82</c:v>
                </c:pt>
                <c:pt idx="14">
                  <c:v>90</c:v>
                </c:pt>
                <c:pt idx="15">
                  <c:v>112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00A-4278-8C7A-740A29C92FC2}"/>
            </c:ext>
          </c:extLst>
        </c:ser>
        <c:ser>
          <c:idx val="2"/>
          <c:order val="2"/>
          <c:tx>
            <c:strRef>
              <c:f>ORP!$B$21</c:f>
              <c:strCache>
                <c:ptCount val="1"/>
                <c:pt idx="0">
                  <c:v>Lanškroun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ORP!$K$4:$Z$4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ORP!$K$21:$Z$21</c:f>
              <c:numCache>
                <c:formatCode>#,##0</c:formatCode>
                <c:ptCount val="16"/>
                <c:pt idx="0">
                  <c:v>216</c:v>
                </c:pt>
                <c:pt idx="1">
                  <c:v>212</c:v>
                </c:pt>
                <c:pt idx="2">
                  <c:v>225</c:v>
                </c:pt>
                <c:pt idx="3">
                  <c:v>249</c:v>
                </c:pt>
                <c:pt idx="4">
                  <c:v>290</c:v>
                </c:pt>
                <c:pt idx="5">
                  <c:v>265</c:v>
                </c:pt>
                <c:pt idx="6">
                  <c:v>271</c:v>
                </c:pt>
                <c:pt idx="7">
                  <c:v>268</c:v>
                </c:pt>
                <c:pt idx="8">
                  <c:v>243</c:v>
                </c:pt>
                <c:pt idx="9">
                  <c:v>233</c:v>
                </c:pt>
                <c:pt idx="10">
                  <c:v>224</c:v>
                </c:pt>
                <c:pt idx="11">
                  <c:v>233</c:v>
                </c:pt>
                <c:pt idx="12">
                  <c:v>226</c:v>
                </c:pt>
                <c:pt idx="13">
                  <c:v>283</c:v>
                </c:pt>
                <c:pt idx="14">
                  <c:v>218</c:v>
                </c:pt>
                <c:pt idx="15">
                  <c:v>216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00A-4278-8C7A-740A29C92FC2}"/>
            </c:ext>
          </c:extLst>
        </c:ser>
        <c:ser>
          <c:idx val="3"/>
          <c:order val="3"/>
          <c:tx>
            <c:strRef>
              <c:f>ORP!$B$22</c:f>
              <c:strCache>
                <c:ptCount val="1"/>
                <c:pt idx="0">
                  <c:v>Ústí nad Orlicí</c:v>
                </c:pt>
              </c:strCache>
            </c:strRef>
          </c:tx>
          <c:spPr>
            <a:ln w="31750" cap="rnd">
              <a:solidFill>
                <a:srgbClr val="9D56B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ORP!$K$4:$Z$4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ORP!$K$22:$Z$22</c:f>
              <c:numCache>
                <c:formatCode>#,##0</c:formatCode>
                <c:ptCount val="16"/>
                <c:pt idx="0">
                  <c:v>272</c:v>
                </c:pt>
                <c:pt idx="1">
                  <c:v>263</c:v>
                </c:pt>
                <c:pt idx="2">
                  <c:v>266</c:v>
                </c:pt>
                <c:pt idx="3">
                  <c:v>315</c:v>
                </c:pt>
                <c:pt idx="4">
                  <c:v>278</c:v>
                </c:pt>
                <c:pt idx="5">
                  <c:v>310</c:v>
                </c:pt>
                <c:pt idx="6">
                  <c:v>321</c:v>
                </c:pt>
                <c:pt idx="7">
                  <c:v>255</c:v>
                </c:pt>
                <c:pt idx="8">
                  <c:v>262</c:v>
                </c:pt>
                <c:pt idx="9">
                  <c:v>285</c:v>
                </c:pt>
                <c:pt idx="10">
                  <c:v>242</c:v>
                </c:pt>
                <c:pt idx="11">
                  <c:v>276</c:v>
                </c:pt>
                <c:pt idx="12">
                  <c:v>273</c:v>
                </c:pt>
                <c:pt idx="13">
                  <c:v>267</c:v>
                </c:pt>
                <c:pt idx="14">
                  <c:v>280</c:v>
                </c:pt>
                <c:pt idx="15">
                  <c:v>286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00A-4278-8C7A-740A29C92FC2}"/>
            </c:ext>
          </c:extLst>
        </c:ser>
        <c:ser>
          <c:idx val="4"/>
          <c:order val="4"/>
          <c:tx>
            <c:strRef>
              <c:f>ORP!$B$23</c:f>
              <c:strCache>
                <c:ptCount val="1"/>
                <c:pt idx="0">
                  <c:v>Vysoké Mýto</c:v>
                </c:pt>
              </c:strCache>
            </c:strRef>
          </c:tx>
          <c:spPr>
            <a:ln w="31750" cap="rnd">
              <a:solidFill>
                <a:srgbClr val="49C3C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ORP!$K$4:$Z$4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ORP!$K$23:$Z$23</c:f>
              <c:numCache>
                <c:formatCode>#,##0</c:formatCode>
                <c:ptCount val="16"/>
                <c:pt idx="0">
                  <c:v>302</c:v>
                </c:pt>
                <c:pt idx="1">
                  <c:v>337</c:v>
                </c:pt>
                <c:pt idx="2">
                  <c:v>329</c:v>
                </c:pt>
                <c:pt idx="3">
                  <c:v>347</c:v>
                </c:pt>
                <c:pt idx="4">
                  <c:v>365</c:v>
                </c:pt>
                <c:pt idx="5">
                  <c:v>395</c:v>
                </c:pt>
                <c:pt idx="6">
                  <c:v>370</c:v>
                </c:pt>
                <c:pt idx="7">
                  <c:v>406</c:v>
                </c:pt>
                <c:pt idx="8">
                  <c:v>370</c:v>
                </c:pt>
                <c:pt idx="9">
                  <c:v>342</c:v>
                </c:pt>
                <c:pt idx="10">
                  <c:v>367</c:v>
                </c:pt>
                <c:pt idx="11">
                  <c:v>341</c:v>
                </c:pt>
                <c:pt idx="12">
                  <c:v>333</c:v>
                </c:pt>
                <c:pt idx="13">
                  <c:v>316</c:v>
                </c:pt>
                <c:pt idx="14">
                  <c:v>331</c:v>
                </c:pt>
                <c:pt idx="15">
                  <c:v>334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00A-4278-8C7A-740A29C92FC2}"/>
            </c:ext>
          </c:extLst>
        </c:ser>
        <c:ser>
          <c:idx val="5"/>
          <c:order val="5"/>
          <c:tx>
            <c:strRef>
              <c:f>ORP!$B$24</c:f>
              <c:strCache>
                <c:ptCount val="1"/>
                <c:pt idx="0">
                  <c:v>Žamberk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ORP!$K$4:$Z$4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ORP!$K$24:$Z$24</c:f>
              <c:numCache>
                <c:formatCode>#,##0</c:formatCode>
                <c:ptCount val="16"/>
                <c:pt idx="0">
                  <c:v>268</c:v>
                </c:pt>
                <c:pt idx="1">
                  <c:v>275</c:v>
                </c:pt>
                <c:pt idx="2">
                  <c:v>329</c:v>
                </c:pt>
                <c:pt idx="3">
                  <c:v>315</c:v>
                </c:pt>
                <c:pt idx="4">
                  <c:v>342</c:v>
                </c:pt>
                <c:pt idx="5">
                  <c:v>317</c:v>
                </c:pt>
                <c:pt idx="6">
                  <c:v>294</c:v>
                </c:pt>
                <c:pt idx="7">
                  <c:v>373</c:v>
                </c:pt>
                <c:pt idx="8">
                  <c:v>283</c:v>
                </c:pt>
                <c:pt idx="9">
                  <c:v>320</c:v>
                </c:pt>
                <c:pt idx="10">
                  <c:v>297</c:v>
                </c:pt>
                <c:pt idx="11">
                  <c:v>357</c:v>
                </c:pt>
                <c:pt idx="12">
                  <c:v>312</c:v>
                </c:pt>
                <c:pt idx="13">
                  <c:v>354</c:v>
                </c:pt>
                <c:pt idx="14">
                  <c:v>334</c:v>
                </c:pt>
                <c:pt idx="15">
                  <c:v>379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00A-4278-8C7A-740A29C92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774064"/>
        <c:axId val="157774624"/>
      </c:lineChart>
      <c:catAx>
        <c:axId val="15777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57774624"/>
        <c:crosses val="autoZero"/>
        <c:auto val="1"/>
        <c:lblAlgn val="ctr"/>
        <c:lblOffset val="100"/>
        <c:noMultiLvlLbl val="0"/>
      </c:catAx>
      <c:valAx>
        <c:axId val="15777462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5777406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t"/>
      <c:layout/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vert="horz"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0.71104</cdr:x>
      <cdr:y>0.12325</cdr:y>
    </cdr:from>
    <cdr:to>
      <cdr:x>0.82579</cdr:x>
      <cdr:y>0.18205</cdr:y>
    </cdr:to>
    <cdr:sp macro="" textlink="">
      <cdr:nvSpPr>
        <cdr:cNvPr id="2" name="TextovéPole 4">
          <a:extLst xmlns:a="http://schemas.openxmlformats.org/drawingml/2006/main">
            <a:ext uri="{FF2B5EF4-FFF2-40B4-BE49-F238E27FC236}">
              <a16:creationId xmlns:a16="http://schemas.microsoft.com/office/drawing/2014/main" xmlns="" id="{97432AB0-530A-4AC6-A95A-FAE70BD3438D}"/>
            </a:ext>
          </a:extLst>
        </cdr:cNvPr>
        <cdr:cNvSpPr txBox="1"/>
      </cdr:nvSpPr>
      <cdr:spPr>
        <a:xfrm xmlns:a="http://schemas.openxmlformats.org/drawingml/2006/main">
          <a:off x="6246433" y="597306"/>
          <a:ext cx="1008112" cy="2849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200" b="1" dirty="0"/>
            <a:t>1. ročník ZŠ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0.67081</cdr:x>
      <cdr:y>0.11177</cdr:y>
    </cdr:from>
    <cdr:to>
      <cdr:x>0.78747</cdr:x>
      <cdr:y>0.17113</cdr:y>
    </cdr:to>
    <cdr:sp macro="" textlink="">
      <cdr:nvSpPr>
        <cdr:cNvPr id="2" name="TextovéPole 4">
          <a:extLst xmlns:a="http://schemas.openxmlformats.org/drawingml/2006/main">
            <a:ext uri="{FF2B5EF4-FFF2-40B4-BE49-F238E27FC236}">
              <a16:creationId xmlns:a16="http://schemas.microsoft.com/office/drawing/2014/main" xmlns="" id="{97432AB0-530A-4AC6-A95A-FAE70BD3438D}"/>
            </a:ext>
          </a:extLst>
        </cdr:cNvPr>
        <cdr:cNvSpPr txBox="1"/>
      </cdr:nvSpPr>
      <cdr:spPr>
        <a:xfrm xmlns:a="http://schemas.openxmlformats.org/drawingml/2006/main">
          <a:off x="5796480" y="536541"/>
          <a:ext cx="1008054" cy="2849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200" b="1" dirty="0"/>
            <a:t>1. ročník ZŠ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7121-42C2-4A0C-AC87-47DDE45701DA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3452E-45C2-430A-98EE-EF04401D7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901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E39D-8CEC-480D-90F7-4D55D0A4788D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6C6B-05E1-431B-ABBC-7ED035F33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9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7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9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4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9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2987-9464-4A64-994A-879404844E0D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ckevzdelani.cz/Management&#353;kol/&#344;editelna/P&#345;ij&#237;mac&#237;&#345;&#237;zen&#237;naS&#352;.asp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ermat.cz/jednotna-prijimaci-zkouska-2017-1404035397.html" TargetMode="External"/><Relationship Id="rId4" Type="http://schemas.openxmlformats.org/officeDocument/2006/relationships/hyperlink" Target="http://www.msmt.cz/vzdelavani/stredni-vzdelavani/prijimani-na-stredni-skoly-a-konzervato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90600"/>
            <a:ext cx="9144001" cy="7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5971951"/>
            <a:ext cx="93610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8520" y="1"/>
            <a:ext cx="9361040" cy="98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08520" y="0"/>
            <a:ext cx="9361040" cy="1367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67057"/>
          </a:xfrm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</a:t>
            </a:r>
            <a:b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školním roce 2019/2020</a:t>
            </a:r>
          </a:p>
        </p:txBody>
      </p:sp>
    </p:spTree>
    <p:extLst>
      <p:ext uri="{BB962C8B-B14F-4D97-AF65-F5344CB8AC3E}">
        <p14:creationId xmlns:p14="http://schemas.microsoft.com/office/powerpoint/2010/main" val="347532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Narození v jednotlivých ORP Pardubického kraje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10947"/>
              </p:ext>
            </p:extLst>
          </p:nvPr>
        </p:nvGraphicFramePr>
        <p:xfrm>
          <a:off x="180000" y="1075532"/>
          <a:ext cx="87840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97432AB0-530A-4AC6-A95A-FAE70BD3438D}"/>
              </a:ext>
            </a:extLst>
          </p:cNvPr>
          <p:cNvSpPr txBox="1"/>
          <p:nvPr/>
        </p:nvSpPr>
        <p:spPr>
          <a:xfrm>
            <a:off x="1884580" y="170080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9. ročník ZŠ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xmlns="" id="{327A46E0-952C-4273-A912-548029F44C86}"/>
              </a:ext>
            </a:extLst>
          </p:cNvPr>
          <p:cNvCxnSpPr>
            <a:cxnSpLocks/>
          </p:cNvCxnSpPr>
          <p:nvPr/>
        </p:nvCxnSpPr>
        <p:spPr>
          <a:xfrm flipV="1">
            <a:off x="1907704" y="1700808"/>
            <a:ext cx="0" cy="380539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B74D1A4C-3CC3-4AD2-A678-BE6832BD2BC0}"/>
              </a:ext>
            </a:extLst>
          </p:cNvPr>
          <p:cNvCxnSpPr>
            <a:cxnSpLocks/>
          </p:cNvCxnSpPr>
          <p:nvPr/>
        </p:nvCxnSpPr>
        <p:spPr>
          <a:xfrm flipV="1">
            <a:off x="6012160" y="1700808"/>
            <a:ext cx="0" cy="380539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4">
            <a:extLst>
              <a:ext uri="{FF2B5EF4-FFF2-40B4-BE49-F238E27FC236}">
                <a16:creationId xmlns:a16="http://schemas.microsoft.com/office/drawing/2014/main" xmlns="" id="{97432AB0-530A-4AC6-A95A-FAE70BD3438D}"/>
              </a:ext>
            </a:extLst>
          </p:cNvPr>
          <p:cNvSpPr txBox="1"/>
          <p:nvPr/>
        </p:nvSpPr>
        <p:spPr>
          <a:xfrm>
            <a:off x="6012160" y="1701416"/>
            <a:ext cx="1024741" cy="28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/>
              <a:t>1. ročník ZŠ</a:t>
            </a:r>
          </a:p>
        </p:txBody>
      </p:sp>
    </p:spTree>
    <p:extLst>
      <p:ext uri="{BB962C8B-B14F-4D97-AF65-F5344CB8AC3E}">
        <p14:creationId xmlns:p14="http://schemas.microsoft.com/office/powerpoint/2010/main" val="95431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obory </a:t>
            </a:r>
            <a:r>
              <a:rPr lang="cs-CZ" sz="24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vzdělání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FAF9F59C-0F48-49F7-91CA-187E3D3FC005}"/>
              </a:ext>
            </a:extLst>
          </p:cNvPr>
          <p:cNvSpPr/>
          <p:nvPr/>
        </p:nvSpPr>
        <p:spPr>
          <a:xfrm>
            <a:off x="296525" y="1550091"/>
            <a:ext cx="8550950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chemeClr val="tx1"/>
              </a:buClr>
            </a:pPr>
            <a:r>
              <a:rPr lang="cs-CZ" sz="2200" b="1" dirty="0">
                <a:solidFill>
                  <a:srgbClr val="C00000"/>
                </a:solidFill>
              </a:rPr>
              <a:t>Střední odborná škola a Střední odborné učiliště Lanškroun </a:t>
            </a:r>
          </a:p>
          <a:p>
            <a:pPr marL="447675" indent="-269875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nový obor vzdělání </a:t>
            </a:r>
            <a:r>
              <a:rPr lang="cs-CZ" sz="2000" b="1" dirty="0"/>
              <a:t>Elektrikář 26-51-H/01 </a:t>
            </a:r>
            <a:r>
              <a:rPr lang="cs-CZ" sz="2000" dirty="0"/>
              <a:t>v denní, dálkové a kombinované formě vzdělávání</a:t>
            </a:r>
          </a:p>
          <a:p>
            <a:pPr>
              <a:spcBef>
                <a:spcPts val="2400"/>
              </a:spcBef>
            </a:pPr>
            <a:r>
              <a:rPr lang="cs-CZ" sz="2200" b="1" dirty="0" smtClean="0">
                <a:solidFill>
                  <a:srgbClr val="C00000"/>
                </a:solidFill>
              </a:rPr>
              <a:t>Střední </a:t>
            </a:r>
            <a:r>
              <a:rPr lang="cs-CZ" sz="2200" b="1" dirty="0">
                <a:solidFill>
                  <a:srgbClr val="C00000"/>
                </a:solidFill>
              </a:rPr>
              <a:t>odborné učiliště včelařské - Včelařské vzdělávací centrum, o.p.s.</a:t>
            </a:r>
          </a:p>
          <a:p>
            <a:pPr marL="447675" indent="-269875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obor vzdělání </a:t>
            </a:r>
            <a:r>
              <a:rPr lang="cs-CZ" sz="2000" b="1" dirty="0"/>
              <a:t>Včelař 41-51-H/02 </a:t>
            </a:r>
            <a:r>
              <a:rPr lang="cs-CZ" sz="2000" dirty="0"/>
              <a:t>v denní formě vzdělávání (teoretická výuka a ubytování na SŠ a VOŠ zemědělské Chrudim, praktická výuka v Nasavrkách)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393619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obory </a:t>
            </a:r>
            <a:r>
              <a:rPr lang="cs-CZ" sz="24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vzdělání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FAF9F59C-0F48-49F7-91CA-187E3D3FC005}"/>
              </a:ext>
            </a:extLst>
          </p:cNvPr>
          <p:cNvSpPr/>
          <p:nvPr/>
        </p:nvSpPr>
        <p:spPr>
          <a:xfrm>
            <a:off x="431540" y="1308051"/>
            <a:ext cx="8460940" cy="5078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chemeClr val="tx1"/>
              </a:buClr>
            </a:pPr>
            <a:r>
              <a:rPr lang="cs-CZ" sz="2200" b="1" dirty="0">
                <a:solidFill>
                  <a:srgbClr val="C00000"/>
                </a:solidFill>
              </a:rPr>
              <a:t>Integrovaná střední škola Moravská Třebová </a:t>
            </a:r>
          </a:p>
          <a:p>
            <a:pPr marL="447675" indent="-269875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nové ŠVP oboru vzdělání </a:t>
            </a:r>
            <a:r>
              <a:rPr lang="cs-CZ" sz="2000" b="1" dirty="0"/>
              <a:t>Hotelnictví 65-42-M/01</a:t>
            </a:r>
          </a:p>
          <a:p>
            <a:pPr marL="904875" lvl="1" indent="-269875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/>
              <a:t>Zdravá výživa a sport v hotelnictví</a:t>
            </a:r>
          </a:p>
          <a:p>
            <a:pPr marL="904875" lvl="1" indent="-269875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/>
              <a:t>Správa a provoz hotelů a rezidencí</a:t>
            </a:r>
            <a:endParaRPr lang="cs-CZ" sz="2000" dirty="0"/>
          </a:p>
          <a:p>
            <a:pPr>
              <a:spcBef>
                <a:spcPts val="2400"/>
              </a:spcBef>
            </a:pPr>
            <a:r>
              <a:rPr lang="cs-CZ" sz="2200" b="1" dirty="0">
                <a:solidFill>
                  <a:srgbClr val="C00000"/>
                </a:solidFill>
              </a:rPr>
              <a:t>Gymnázium a Střední odborná škola Přelouč</a:t>
            </a:r>
          </a:p>
          <a:p>
            <a:pPr marL="447675" indent="-269875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/>
              <a:t>nebude otevřen </a:t>
            </a:r>
            <a:r>
              <a:rPr lang="cs-CZ" sz="2000" dirty="0"/>
              <a:t>obor vzdělání </a:t>
            </a:r>
            <a:r>
              <a:rPr lang="cs-CZ" sz="2000" b="1" dirty="0"/>
              <a:t>Fotograf 34-56-L/01</a:t>
            </a:r>
          </a:p>
          <a:p>
            <a:pPr algn="just">
              <a:spcBef>
                <a:spcPts val="2400"/>
              </a:spcBef>
              <a:buClr>
                <a:schemeClr val="tx1"/>
              </a:buClr>
            </a:pPr>
            <a:r>
              <a:rPr lang="cs-CZ" sz="2200" b="1" dirty="0">
                <a:solidFill>
                  <a:srgbClr val="C00000"/>
                </a:solidFill>
              </a:rPr>
              <a:t>Gymnázium</a:t>
            </a:r>
            <a:r>
              <a:rPr lang="cs-CZ" sz="2000" b="1" dirty="0"/>
              <a:t> </a:t>
            </a:r>
            <a:r>
              <a:rPr lang="cs-CZ" sz="2200" b="1" dirty="0">
                <a:solidFill>
                  <a:srgbClr val="C00000"/>
                </a:solidFill>
              </a:rPr>
              <a:t>a Letecká střední odborná škola Moravská Třebová</a:t>
            </a:r>
          </a:p>
          <a:p>
            <a:pPr marL="539750" indent="-360363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obor vzdělání </a:t>
            </a:r>
            <a:r>
              <a:rPr lang="cs-CZ" sz="2000" b="1" dirty="0"/>
              <a:t>Technické</a:t>
            </a:r>
            <a:r>
              <a:rPr lang="cs-CZ" sz="2000" dirty="0"/>
              <a:t> </a:t>
            </a:r>
            <a:r>
              <a:rPr lang="cs-CZ" sz="2000" b="1" dirty="0"/>
              <a:t>lyceum 78-42-M/01 se zaměřením na letectví</a:t>
            </a:r>
          </a:p>
          <a:p>
            <a:pPr marL="179387" algn="just">
              <a:buClr>
                <a:schemeClr val="tx1"/>
              </a:buClr>
            </a:pPr>
            <a:r>
              <a:rPr lang="cs-CZ" sz="2000" dirty="0"/>
              <a:t>      (jediný v ČR)</a:t>
            </a:r>
          </a:p>
          <a:p>
            <a:pPr marL="539750" indent="-360363" algn="just"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endParaRPr lang="cs-CZ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4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https://prijimacky.cermat.cz/</a:t>
            </a:r>
            <a:endParaRPr lang="cs-CZ" altLang="cs-CZ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11CE9C3-4F96-492A-B9D7-D22BAFBE2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15" r="1182" b="11659"/>
          <a:stretch/>
        </p:blipFill>
        <p:spPr>
          <a:xfrm>
            <a:off x="54000" y="1582132"/>
            <a:ext cx="903600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2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https://prijimacky.cermat.cz/ </a:t>
            </a:r>
            <a:endParaRPr lang="cs-CZ" altLang="cs-CZ" sz="24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DD9FB6B8-A4BA-494A-8882-F2604A477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30" r="1182" b="11635"/>
          <a:stretch/>
        </p:blipFill>
        <p:spPr>
          <a:xfrm>
            <a:off x="54000" y="1584317"/>
            <a:ext cx="903600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7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alt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Přihláška ke vzdělávání 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FAF9F59C-0F48-49F7-91CA-187E3D3FC005}"/>
              </a:ext>
            </a:extLst>
          </p:cNvPr>
          <p:cNvSpPr/>
          <p:nvPr/>
        </p:nvSpPr>
        <p:spPr>
          <a:xfrm>
            <a:off x="395536" y="1212903"/>
            <a:ext cx="846094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chemeClr val="tx1"/>
              </a:buClr>
            </a:pPr>
            <a:r>
              <a:rPr lang="cs-CZ" sz="2200" b="1" dirty="0">
                <a:solidFill>
                  <a:srgbClr val="C00000"/>
                </a:solidFill>
              </a:rPr>
              <a:t>Nové formuláře</a:t>
            </a:r>
            <a:endParaRPr lang="cs-CZ" sz="2000" dirty="0"/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endParaRPr lang="cs-CZ" sz="2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57" y="-5612"/>
            <a:ext cx="4959458" cy="6858000"/>
          </a:xfrm>
          <a:prstGeom prst="rect">
            <a:avLst/>
          </a:prstGeom>
        </p:spPr>
      </p:pic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3A76F8A7-5239-480A-94F9-720282030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48" y="31000"/>
            <a:ext cx="4853275" cy="6858000"/>
          </a:xfrm>
          <a:prstGeom prst="rect">
            <a:avLst/>
          </a:prstGeom>
        </p:spPr>
      </p:pic>
      <p:pic>
        <p:nvPicPr>
          <p:cNvPr id="11" name="Obrázek 10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13601291-C7C0-4626-9FD2-27E4980593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" y="2479650"/>
            <a:ext cx="9138128" cy="18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0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Přihláška ke vzdělávání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388391"/>
            <a:ext cx="82089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v prvním kole přijímacího řízení může uchazeč podat nejvýše </a:t>
            </a:r>
          </a:p>
          <a:p>
            <a:pPr marL="800100" lvl="1" indent="-342900" algn="just">
              <a:spcBef>
                <a:spcPts val="30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/>
              <a:t>dvě přihlášky </a:t>
            </a:r>
            <a:r>
              <a:rPr lang="cs-CZ" altLang="cs-CZ" sz="2200" dirty="0"/>
              <a:t>do oborů vzdělání </a:t>
            </a:r>
            <a:r>
              <a:rPr lang="cs-CZ" altLang="cs-CZ" sz="2200" b="1" dirty="0"/>
              <a:t>s talentovou zkouškou </a:t>
            </a:r>
            <a:r>
              <a:rPr lang="cs-CZ" altLang="cs-CZ" sz="2200" b="1" dirty="0">
                <a:solidFill>
                  <a:srgbClr val="C00000"/>
                </a:solidFill>
              </a:rPr>
              <a:t>a</a:t>
            </a:r>
          </a:p>
          <a:p>
            <a:pPr marL="800100" lvl="1" indent="-342900" algn="just">
              <a:spcBef>
                <a:spcPts val="8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/>
              <a:t>dvě přihlášky </a:t>
            </a:r>
            <a:r>
              <a:rPr lang="cs-CZ" altLang="cs-CZ" sz="2200" dirty="0"/>
              <a:t>do oborů vzdělání </a:t>
            </a:r>
            <a:r>
              <a:rPr lang="cs-CZ" altLang="cs-CZ" sz="2200" b="1" dirty="0"/>
              <a:t>bez talentové zkoušky </a:t>
            </a:r>
          </a:p>
          <a:p>
            <a:pPr marL="342900" indent="-342900" algn="just"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/>
              <a:t>přihlášku podává </a:t>
            </a:r>
            <a:r>
              <a:rPr lang="cs-CZ" altLang="cs-CZ" sz="2200" dirty="0"/>
              <a:t>uchazeč řediteli střední školy pro první kolo přijímacího řízení </a:t>
            </a:r>
            <a:r>
              <a:rPr lang="cs-CZ" altLang="cs-CZ" sz="2200" b="1" dirty="0"/>
              <a:t>do</a:t>
            </a:r>
          </a:p>
          <a:p>
            <a:pPr marL="800100" lvl="1" indent="-342900" algn="just">
              <a:spcBef>
                <a:spcPts val="18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>
                <a:solidFill>
                  <a:srgbClr val="C00000"/>
                </a:solidFill>
              </a:rPr>
              <a:t>30. listopadu </a:t>
            </a:r>
            <a:r>
              <a:rPr lang="cs-CZ" altLang="cs-CZ" sz="2200" dirty="0"/>
              <a:t>pro obory vzdělání s talentovou zkouškou </a:t>
            </a:r>
          </a:p>
          <a:p>
            <a:pPr marL="452438" lvl="1" indent="4763" algn="just">
              <a:buClr>
                <a:schemeClr val="tx1"/>
              </a:buClr>
            </a:pPr>
            <a:r>
              <a:rPr lang="cs-CZ" altLang="cs-CZ" sz="2200" dirty="0"/>
              <a:t>     (</a:t>
            </a:r>
            <a:r>
              <a:rPr lang="cs-CZ" altLang="cs-CZ" sz="2200" b="1" dirty="0">
                <a:solidFill>
                  <a:srgbClr val="C00000"/>
                </a:solidFill>
              </a:rPr>
              <a:t>v tomto šk. roce do 2. prosince 2019</a:t>
            </a:r>
            <a:r>
              <a:rPr lang="cs-CZ" altLang="cs-CZ" sz="2200" dirty="0"/>
              <a:t>)</a:t>
            </a:r>
          </a:p>
          <a:p>
            <a:pPr marL="800100" lvl="1" indent="-342900" algn="just">
              <a:spcBef>
                <a:spcPts val="8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>
                <a:solidFill>
                  <a:srgbClr val="C00000"/>
                </a:solidFill>
              </a:rPr>
              <a:t>1. března </a:t>
            </a:r>
            <a:r>
              <a:rPr lang="cs-CZ" altLang="cs-CZ" sz="2200" dirty="0"/>
              <a:t>pro obory vzdělání bez talentové zkoušky 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     (</a:t>
            </a:r>
            <a:r>
              <a:rPr lang="cs-CZ" altLang="cs-CZ" sz="2200" b="1" dirty="0">
                <a:solidFill>
                  <a:srgbClr val="C00000"/>
                </a:solidFill>
              </a:rPr>
              <a:t>v tomto šk. roce</a:t>
            </a:r>
            <a:r>
              <a:rPr lang="cs-CZ" altLang="cs-CZ" sz="2200" b="1" dirty="0"/>
              <a:t> </a:t>
            </a:r>
            <a:r>
              <a:rPr lang="cs-CZ" altLang="cs-CZ" sz="2200" b="1" dirty="0">
                <a:solidFill>
                  <a:srgbClr val="C00000"/>
                </a:solidFill>
              </a:rPr>
              <a:t>do 2.</a:t>
            </a:r>
            <a:r>
              <a:rPr lang="cs-CZ" sz="2400" b="1" dirty="0">
                <a:solidFill>
                  <a:srgbClr val="C00000"/>
                </a:solidFill>
              </a:rPr>
              <a:t> </a:t>
            </a:r>
            <a:r>
              <a:rPr lang="cs-CZ" altLang="cs-CZ" sz="2200" b="1" dirty="0">
                <a:solidFill>
                  <a:srgbClr val="C00000"/>
                </a:solidFill>
              </a:rPr>
              <a:t>března 2020</a:t>
            </a:r>
            <a:r>
              <a:rPr lang="cs-CZ" altLang="cs-CZ" sz="22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429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zkoušky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351069"/>
            <a:ext cx="820891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v 1. kole přijímacího řízení </a:t>
            </a:r>
            <a:r>
              <a:rPr lang="cs-CZ" altLang="cs-CZ" sz="2200" b="1" dirty="0">
                <a:latin typeface="+mj-lt"/>
              </a:rPr>
              <a:t>do oborů vzdělání s maturitní zkouškou</a:t>
            </a:r>
            <a:r>
              <a:rPr lang="cs-CZ" altLang="cs-CZ" sz="2200" dirty="0">
                <a:latin typeface="+mj-lt"/>
              </a:rPr>
              <a:t> (ve </a:t>
            </a:r>
            <a:r>
              <a:rPr lang="cs-CZ" altLang="cs-CZ" sz="2200" dirty="0">
                <a:latin typeface="+mj-lt"/>
                <a:cs typeface="Arial" panose="020B0604020202020204" pitchFamily="34" charset="0"/>
              </a:rPr>
              <a:t>všech formách </a:t>
            </a:r>
            <a:r>
              <a:rPr lang="cs-CZ" altLang="cs-CZ" sz="2200" dirty="0">
                <a:latin typeface="+mj-lt"/>
              </a:rPr>
              <a:t>vzdělávání, včetně nástavbového studia, ve středních školách všech zřizovatelů) se koná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jednotná přijímací zkouška </a:t>
            </a:r>
            <a:r>
              <a:rPr lang="cs-CZ" altLang="cs-CZ" sz="2200" b="1" dirty="0">
                <a:latin typeface="+mj-lt"/>
              </a:rPr>
              <a:t>z českého jazyka a literatury a z matematiky </a:t>
            </a:r>
          </a:p>
          <a:p>
            <a:pPr marL="342900" indent="-342900" algn="just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výjimkou jsou </a:t>
            </a:r>
            <a:r>
              <a:rPr lang="cs-CZ" altLang="cs-CZ" sz="2200" dirty="0">
                <a:latin typeface="+mj-lt"/>
              </a:rPr>
              <a:t>pouze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obory vzdělání s talentovou zkouškou ze skupiny 82</a:t>
            </a:r>
            <a:r>
              <a:rPr lang="cs-CZ" altLang="cs-CZ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altLang="cs-CZ" sz="2200" dirty="0">
                <a:latin typeface="+mj-lt"/>
              </a:rPr>
              <a:t>Umění a užité umění a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 zkrácené studium </a:t>
            </a:r>
            <a:r>
              <a:rPr lang="cs-CZ" altLang="cs-CZ" sz="2200" dirty="0">
                <a:latin typeface="+mj-lt"/>
              </a:rPr>
              <a:t>pro získání středního vzdělání s maturitní zkouškou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ředitel školy může stanovit i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školní přijímací zkoušku </a:t>
            </a:r>
            <a:r>
              <a:rPr lang="cs-CZ" altLang="cs-CZ" sz="2200" dirty="0">
                <a:latin typeface="+mj-lt"/>
              </a:rPr>
              <a:t>(stanoví dva termíny jejího konání)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přípravu zadání testů, jejich distribuci a hodnocení výsledků zajišťuje Centrum pro zjišťování výsledků vzdělávání (</a:t>
            </a:r>
            <a:r>
              <a:rPr lang="cs-CZ" altLang="cs-CZ" sz="2200" b="1" dirty="0" err="1">
                <a:solidFill>
                  <a:srgbClr val="C00000"/>
                </a:solidFill>
                <a:latin typeface="+mj-lt"/>
              </a:rPr>
              <a:t>Cermat</a:t>
            </a:r>
            <a:r>
              <a:rPr lang="cs-CZ" altLang="cs-CZ" sz="2200" dirty="0">
                <a:latin typeface="+mj-lt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481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zkoušky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417563"/>
            <a:ext cx="820891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každý uchazeč </a:t>
            </a:r>
            <a:r>
              <a:rPr lang="cs-CZ" altLang="cs-CZ" sz="2200" b="1" dirty="0">
                <a:solidFill>
                  <a:srgbClr val="C00000"/>
                </a:solidFill>
              </a:rPr>
              <a:t>může jednotné přijímací zkoušky konat dvakrát</a:t>
            </a:r>
          </a:p>
          <a:p>
            <a:pPr marL="800100" lvl="1" indent="-342900" algn="just">
              <a:spcBef>
                <a:spcPts val="1800"/>
              </a:spcBef>
              <a:buFont typeface="Calibri" panose="020F0502020204030204" pitchFamily="34" charset="0"/>
              <a:buChar char="−"/>
            </a:pPr>
            <a:r>
              <a:rPr lang="cs-CZ" altLang="cs-CZ" sz="2200" dirty="0"/>
              <a:t>v prvním stanoveném termínu ve škole uvedené na přihlášce v prvním pořadí 	</a:t>
            </a:r>
          </a:p>
          <a:p>
            <a:pPr marL="800100" lvl="1" indent="-342900" algn="just">
              <a:spcBef>
                <a:spcPts val="600"/>
              </a:spcBef>
              <a:spcAft>
                <a:spcPts val="1800"/>
              </a:spcAft>
              <a:buFont typeface="Calibri" panose="020F0502020204030204" pitchFamily="34" charset="0"/>
              <a:buChar char="−"/>
            </a:pPr>
            <a:r>
              <a:rPr lang="cs-CZ" altLang="cs-CZ" sz="2200" dirty="0"/>
              <a:t>ve druhém stanoveném termínu ve škole uvedené na přihlášce ve druhém pořadí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uchazeč, který se pro vážné důvody k řádnému termínu přijímací zkoušky nedostaví a svoji neúčast </a:t>
            </a:r>
            <a:r>
              <a:rPr lang="cs-CZ" altLang="cs-CZ" sz="2200" b="1" dirty="0"/>
              <a:t>písemně nejpozději do 3 dnů omluví </a:t>
            </a:r>
            <a:r>
              <a:rPr lang="cs-CZ" altLang="cs-CZ" sz="2200" dirty="0"/>
              <a:t>řediteli školy, ve které ji měl konat, koná zkoušku </a:t>
            </a:r>
            <a:r>
              <a:rPr lang="cs-CZ" altLang="cs-CZ" sz="2200" b="1" dirty="0"/>
              <a:t>v náhradním termínu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00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konání přijímacích zkoušek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b="1" dirty="0"/>
              <a:t>přijímací zkoušky </a:t>
            </a:r>
            <a:r>
              <a:rPr lang="cs-CZ" altLang="cs-CZ" sz="2200" dirty="0"/>
              <a:t>v 1. kole přijímacího řízení se mohou konat:</a:t>
            </a:r>
          </a:p>
          <a:p>
            <a:pPr marL="800100" lvl="1" indent="-342900" algn="just">
              <a:spcBef>
                <a:spcPct val="50000"/>
              </a:spcBef>
              <a:buFont typeface="Calibri" panose="020F0502020204030204" pitchFamily="34" charset="0"/>
              <a:buChar char="−"/>
            </a:pPr>
            <a:r>
              <a:rPr lang="pl-PL" altLang="cs-CZ" sz="2200" dirty="0"/>
              <a:t>od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12. dubna </a:t>
            </a:r>
            <a:r>
              <a:rPr lang="pl-PL" altLang="cs-CZ" sz="2200" dirty="0"/>
              <a:t>do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28. dubna</a:t>
            </a:r>
            <a:r>
              <a:rPr lang="pl-PL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do</a:t>
            </a:r>
            <a:r>
              <a:rPr lang="cs-CZ" altLang="cs-CZ" sz="2200" b="1" dirty="0"/>
              <a:t> oborů vzdělání s maturitní zkouškou</a:t>
            </a:r>
            <a:endParaRPr lang="pl-PL" altLang="cs-CZ" sz="2200" dirty="0">
              <a:solidFill>
                <a:srgbClr val="C00000"/>
              </a:solidFill>
            </a:endParaRPr>
          </a:p>
          <a:p>
            <a:pPr marL="800100" lvl="1" indent="-342900" algn="just">
              <a:spcBef>
                <a:spcPct val="50000"/>
              </a:spcBef>
              <a:buFont typeface="Calibri" panose="020F0502020204030204" pitchFamily="34" charset="0"/>
              <a:buChar char="−"/>
            </a:pPr>
            <a:r>
              <a:rPr lang="pl-PL" altLang="cs-CZ" sz="2200" dirty="0"/>
              <a:t>od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22. dubna </a:t>
            </a:r>
            <a:r>
              <a:rPr lang="pl-PL" altLang="cs-CZ" sz="2200" dirty="0"/>
              <a:t>do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30. dubna </a:t>
            </a:r>
            <a:r>
              <a:rPr lang="pl-PL" altLang="cs-CZ" sz="2200" dirty="0"/>
              <a:t>do</a:t>
            </a:r>
            <a:r>
              <a:rPr lang="pl-PL" altLang="cs-CZ" sz="2200" b="1" dirty="0"/>
              <a:t> ostatních oborů vzdělání</a:t>
            </a:r>
            <a:endParaRPr lang="cs-CZ" altLang="cs-CZ" sz="2200" b="1" dirty="0"/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jednotné zkoušky </a:t>
            </a:r>
            <a:r>
              <a:rPr lang="cs-CZ" altLang="cs-CZ" sz="2200" b="1" dirty="0"/>
              <a:t>se konají v termínech stanovených MŠMT</a:t>
            </a:r>
            <a:endParaRPr lang="cs-CZ" altLang="cs-CZ" sz="2200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10728E69-A70C-4A9A-8521-15FC8294A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552921"/>
              </p:ext>
            </p:extLst>
          </p:nvPr>
        </p:nvGraphicFramePr>
        <p:xfrm>
          <a:off x="341313" y="3601746"/>
          <a:ext cx="8461374" cy="211613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35391">
                  <a:extLst>
                    <a:ext uri="{9D8B030D-6E8A-4147-A177-3AD203B41FA5}">
                      <a16:colId xmlns:a16="http://schemas.microsoft.com/office/drawing/2014/main" xmlns="" val="627761863"/>
                    </a:ext>
                  </a:extLst>
                </a:gridCol>
                <a:gridCol w="1620283">
                  <a:extLst>
                    <a:ext uri="{9D8B030D-6E8A-4147-A177-3AD203B41FA5}">
                      <a16:colId xmlns:a16="http://schemas.microsoft.com/office/drawing/2014/main" xmlns="" val="106489832"/>
                    </a:ext>
                  </a:extLst>
                </a:gridCol>
                <a:gridCol w="1620283">
                  <a:extLst>
                    <a:ext uri="{9D8B030D-6E8A-4147-A177-3AD203B41FA5}">
                      <a16:colId xmlns:a16="http://schemas.microsoft.com/office/drawing/2014/main" xmlns="" val="3070645163"/>
                    </a:ext>
                  </a:extLst>
                </a:gridCol>
                <a:gridCol w="2385417">
                  <a:extLst>
                    <a:ext uri="{9D8B030D-6E8A-4147-A177-3AD203B41FA5}">
                      <a16:colId xmlns:a16="http://schemas.microsoft.com/office/drawing/2014/main" xmlns="" val="2586613147"/>
                    </a:ext>
                  </a:extLst>
                </a:gridCol>
              </a:tblGrid>
              <a:tr h="426936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Jednotné přijímací zkoušky</a:t>
                      </a: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864970"/>
                  </a:ext>
                </a:extLst>
              </a:tr>
              <a:tr h="76235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Studium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 řádný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2. řádný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Náhradní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9101123"/>
                  </a:ext>
                </a:extLst>
              </a:tr>
              <a:tr h="4766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Čtyřleté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14. 4. 2020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15. 4. 2020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13. a 14. 5. 2020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2042748"/>
                  </a:ext>
                </a:extLst>
              </a:tr>
              <a:tr h="45024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Šestileté a osmileté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16. 4. 2020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17. 4. 2020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13. a 14. 5. 2020</a:t>
                      </a:r>
                      <a:endParaRPr kumimoji="0" lang="cs-CZ" altLang="cs-CZ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427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2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03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71116"/>
            <a:ext cx="7772400" cy="977821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cs-CZ" altLang="cs-CZ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oborového rozložení přihlášek ke vzdělávání v SŠ</a:t>
            </a:r>
            <a:br>
              <a:rPr lang="cs-CZ" altLang="cs-CZ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kolo přijímacího řízení, denní forma vzdělávání, bez nástaveb a 8letých gymnázií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578135"/>
              </p:ext>
            </p:extLst>
          </p:nvPr>
        </p:nvGraphicFramePr>
        <p:xfrm>
          <a:off x="107504" y="1124744"/>
          <a:ext cx="89289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24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Přihlašování ke vzdělávání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hlásí na dvě střední školy (popř. dva různé obory vzdělání či různá zaměření ŠVP na téže škole), </a:t>
            </a:r>
            <a:r>
              <a:rPr lang="cs-CZ" altLang="cs-CZ" sz="2200" b="1" dirty="0">
                <a:solidFill>
                  <a:srgbClr val="C00000"/>
                </a:solidFill>
              </a:rPr>
              <a:t>na přihlášce </a:t>
            </a:r>
            <a:r>
              <a:rPr lang="cs-CZ" altLang="cs-CZ" sz="2200" dirty="0"/>
              <a:t>ke vzdělávání v 1. kole přijímacího řízení </a:t>
            </a:r>
            <a:r>
              <a:rPr lang="cs-CZ" altLang="cs-CZ" sz="2200" b="1" dirty="0">
                <a:solidFill>
                  <a:srgbClr val="C00000"/>
                </a:solidFill>
              </a:rPr>
              <a:t>uvede obě školy </a:t>
            </a:r>
            <a:r>
              <a:rPr lang="cs-CZ" altLang="cs-CZ" sz="2200" dirty="0"/>
              <a:t>(popř. obory či zaměření) 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pořadí</a:t>
            </a:r>
            <a:r>
              <a:rPr lang="cs-CZ" altLang="cs-CZ" sz="2200" dirty="0"/>
              <a:t>, ve kterém uchazeč uvede zvolené střední školy, </a:t>
            </a:r>
            <a:r>
              <a:rPr lang="cs-CZ" altLang="cs-CZ" sz="2200" b="1" dirty="0">
                <a:solidFill>
                  <a:srgbClr val="C00000"/>
                </a:solidFill>
              </a:rPr>
              <a:t>určuje</a:t>
            </a:r>
            <a:r>
              <a:rPr lang="cs-CZ" altLang="cs-CZ" sz="2200" dirty="0"/>
              <a:t>, ve které škole bude konat </a:t>
            </a:r>
            <a:r>
              <a:rPr lang="cs-CZ" altLang="cs-CZ" sz="2200" b="1" dirty="0">
                <a:solidFill>
                  <a:srgbClr val="C00000"/>
                </a:solidFill>
              </a:rPr>
              <a:t>jednotné zkoušky v 1. a ve 2. termínu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vyplněné přihlášky </a:t>
            </a:r>
            <a:r>
              <a:rPr lang="cs-CZ" altLang="cs-CZ" sz="2200" b="1" dirty="0">
                <a:solidFill>
                  <a:srgbClr val="C00000"/>
                </a:solidFill>
              </a:rPr>
              <a:t>odevzdá uchazeč na obě střední školy</a:t>
            </a:r>
            <a:r>
              <a:rPr lang="cs-CZ" altLang="cs-CZ" sz="2200" dirty="0"/>
              <a:t>, na které se hlásí; na obou přihláškách uchazeč </a:t>
            </a:r>
            <a:r>
              <a:rPr lang="cs-CZ" altLang="cs-CZ" sz="2200" b="1" dirty="0">
                <a:solidFill>
                  <a:srgbClr val="C00000"/>
                </a:solidFill>
              </a:rPr>
              <a:t>dodrží stejné pořadí středních škol </a:t>
            </a:r>
            <a:r>
              <a:rPr lang="cs-CZ" altLang="cs-CZ" sz="2200" dirty="0"/>
              <a:t>(oborů vzdělání)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hlásí na dva různé obory vzdělání na téže škole, odevzdá řediteli této školy také dvě přihlášky (i když jsou identické)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784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Přihlašování ke vzdělávání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513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rodné číslo </a:t>
            </a:r>
            <a:r>
              <a:rPr lang="cs-CZ" altLang="cs-CZ" sz="2200" dirty="0"/>
              <a:t>uvádí uchazeč </a:t>
            </a:r>
            <a:r>
              <a:rPr lang="cs-CZ" altLang="cs-CZ" sz="2200" b="1" dirty="0"/>
              <a:t>pouze</a:t>
            </a:r>
            <a:r>
              <a:rPr lang="cs-CZ" altLang="cs-CZ" sz="2200" dirty="0"/>
              <a:t> na přihlášce ke vzdělávání</a:t>
            </a:r>
            <a:r>
              <a:rPr lang="cs-CZ" altLang="cs-CZ" sz="2200" b="1" dirty="0"/>
              <a:t> v oboru vzdělání, </a:t>
            </a:r>
            <a:r>
              <a:rPr lang="cs-CZ" altLang="cs-CZ" sz="2200" dirty="0"/>
              <a:t>do kterého se konají jednotné přijímací zkoušky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kolonku </a:t>
            </a:r>
            <a:r>
              <a:rPr lang="cs-CZ" altLang="cs-CZ" sz="2200" b="1" i="1" dirty="0">
                <a:solidFill>
                  <a:srgbClr val="C00000"/>
                </a:solidFill>
              </a:rPr>
              <a:t>Jednotná zkouška – ano – ne </a:t>
            </a:r>
            <a:r>
              <a:rPr lang="cs-CZ" altLang="cs-CZ" sz="2200" b="1" dirty="0"/>
              <a:t>vyplňuje</a:t>
            </a:r>
            <a:r>
              <a:rPr lang="cs-CZ" altLang="cs-CZ" sz="2200" dirty="0"/>
              <a:t> na přihlášce do oboru vzdělání s maturitní zkouškou bez talentové zkoušky </a:t>
            </a:r>
            <a:r>
              <a:rPr lang="cs-CZ" altLang="cs-CZ" sz="2200" b="1" dirty="0"/>
              <a:t>pouze</a:t>
            </a:r>
            <a:r>
              <a:rPr lang="cs-CZ" altLang="cs-CZ" sz="2200" dirty="0"/>
              <a:t> uchazeč, </a:t>
            </a:r>
            <a:r>
              <a:rPr lang="cs-CZ" altLang="cs-CZ" sz="2200" b="1" dirty="0"/>
              <a:t>který se přihlásil také do oboru vzdělání </a:t>
            </a: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</a:t>
            </a:r>
            <a:r>
              <a:rPr lang="cs-CZ" altLang="cs-CZ" sz="2200" b="1" dirty="0"/>
              <a:t>hlásí</a:t>
            </a:r>
            <a:r>
              <a:rPr lang="cs-CZ" altLang="cs-CZ" sz="2200" dirty="0"/>
              <a:t> do oboru vzdělání </a:t>
            </a: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</a:t>
            </a:r>
            <a:r>
              <a:rPr lang="cs-CZ" altLang="cs-CZ" sz="2200" dirty="0"/>
              <a:t>, </a:t>
            </a:r>
            <a:r>
              <a:rPr lang="cs-CZ" altLang="cs-CZ" sz="2200" b="1" dirty="0"/>
              <a:t>koná vždy jednotnou zkoušku na této škole </a:t>
            </a:r>
            <a:r>
              <a:rPr lang="cs-CZ" altLang="cs-CZ" sz="2200" dirty="0"/>
              <a:t>(i v případě, že neuspěje u talentové zkoušky)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výsledek jednotných zkoušek do oboru vzdělání Gymnázium se sportovní přípravou bude zpřístupněn </a:t>
            </a:r>
            <a:r>
              <a:rPr lang="cs-CZ" altLang="cs-CZ" sz="2200" dirty="0" err="1"/>
              <a:t>Cermatem</a:t>
            </a:r>
            <a:r>
              <a:rPr lang="cs-CZ" altLang="cs-CZ" sz="2200" dirty="0"/>
              <a:t> i školám, do jejichž oborů vzdělání s maturitní zkouškou bez talentové zkoušky se uchazeč přihlásil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74889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Specifikace jednotných zkoušek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 testech jsou zastoupeny úlohy uzavřené i otevřené, včetně úloh </a:t>
            </a:r>
          </a:p>
          <a:p>
            <a:pPr algn="just">
              <a:spcBef>
                <a:spcPct val="0"/>
              </a:spcBef>
            </a:pPr>
            <a:r>
              <a:rPr lang="cs-CZ" altLang="cs-CZ" sz="2200" dirty="0"/>
              <a:t>      z konstrukční geometrie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altLang="cs-CZ" sz="2200" b="1" dirty="0"/>
              <a:t>povolené pomůcky </a:t>
            </a:r>
            <a:r>
              <a:rPr lang="cs-CZ" altLang="cs-CZ" sz="2200" dirty="0"/>
              <a:t>– modře či černě píšící propisovací tužka, rýsovací potřeby; kalkulačka a tabulky nejsou povoleny 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b="1" dirty="0"/>
              <a:t>chybné odpovědi nejsou penalizovány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dirty="0"/>
              <a:t>střední školy budou organizovat </a:t>
            </a:r>
            <a:r>
              <a:rPr lang="cs-CZ" altLang="cs-CZ" sz="2200" b="1" dirty="0">
                <a:solidFill>
                  <a:srgbClr val="C00000"/>
                </a:solidFill>
                <a:cs typeface="Arial" panose="020B0604020202020204" pitchFamily="34" charset="0"/>
              </a:rPr>
              <a:t>přijímací zkoušky nanečisto</a:t>
            </a:r>
            <a:endParaRPr lang="cs-CZ" sz="2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A9BA0474-800F-4DE1-B2FA-DC49EBC61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65611"/>
              </p:ext>
            </p:extLst>
          </p:nvPr>
        </p:nvGraphicFramePr>
        <p:xfrm>
          <a:off x="611981" y="3972267"/>
          <a:ext cx="7920038" cy="16891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374956">
                  <a:extLst>
                    <a:ext uri="{9D8B030D-6E8A-4147-A177-3AD203B41FA5}">
                      <a16:colId xmlns:a16="http://schemas.microsoft.com/office/drawing/2014/main" xmlns="" val="1026567664"/>
                    </a:ext>
                  </a:extLst>
                </a:gridCol>
                <a:gridCol w="2340042">
                  <a:extLst>
                    <a:ext uri="{9D8B030D-6E8A-4147-A177-3AD203B41FA5}">
                      <a16:colId xmlns:a16="http://schemas.microsoft.com/office/drawing/2014/main" xmlns="" val="1134416602"/>
                    </a:ext>
                  </a:extLst>
                </a:gridCol>
                <a:gridCol w="2205040">
                  <a:extLst>
                    <a:ext uri="{9D8B030D-6E8A-4147-A177-3AD203B41FA5}">
                      <a16:colId xmlns:a16="http://schemas.microsoft.com/office/drawing/2014/main" xmlns="" val="4152903185"/>
                    </a:ext>
                  </a:extLst>
                </a:gridCol>
              </a:tblGrid>
              <a:tr h="7623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Zkušební předmět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Časový limit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Maximální počet bodů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5148125"/>
                  </a:ext>
                </a:extLst>
              </a:tr>
              <a:tr h="47657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Český jazyk a literatura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60 minut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33500"/>
                  </a:ext>
                </a:extLst>
              </a:tr>
              <a:tr h="45021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Matematika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70 minut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6180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519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uchazečů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1.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424936" cy="471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294A8B"/>
                </a:solidFill>
              </a:rPr>
              <a:t>uchazeči budou hodnoceni na základě: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výsledků dosažených v jednotných zkouškách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hodnocení na vysvědčeních z předchozího vzdělávání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výsledku talentové zkoušky či školní přijímací zkoušky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případně</a:t>
            </a:r>
            <a:r>
              <a:rPr lang="cs-CZ" altLang="cs-CZ" sz="2200" dirty="0"/>
              <a:t> dle dalších skutečností, které osvědčují vhodné schopnosti, vědomosti a zájmy uchazeče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pokud uchazeč koná jednotnou zkoušku dvakrát, do hodnocení přijímacího řízení se mu </a:t>
            </a:r>
            <a:r>
              <a:rPr lang="cs-CZ" sz="2200" b="1" dirty="0">
                <a:solidFill>
                  <a:srgbClr val="C00000"/>
                </a:solidFill>
              </a:rPr>
              <a:t>započte lepší výsledek z každého testu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C00000"/>
                </a:solidFill>
              </a:rPr>
              <a:t>hodnocení jednotných testů </a:t>
            </a:r>
            <a:r>
              <a:rPr lang="cs-CZ" sz="2200" dirty="0"/>
              <a:t>z českého jazyka a z matematiky se na celkovém hodnocení uchazeče v rámci přijímacího řízení bude</a:t>
            </a:r>
            <a:r>
              <a:rPr 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200" dirty="0"/>
              <a:t>podílet </a:t>
            </a:r>
            <a:r>
              <a:rPr lang="cs-CZ" sz="2200" b="1" dirty="0">
                <a:solidFill>
                  <a:srgbClr val="C00000"/>
                </a:solidFill>
              </a:rPr>
              <a:t>minimálně 60 %</a:t>
            </a:r>
            <a:r>
              <a:rPr lang="cs-CZ" sz="2200" dirty="0"/>
              <a:t>,</a:t>
            </a:r>
            <a:r>
              <a:rPr lang="cs-CZ" sz="2200" b="1" dirty="0">
                <a:solidFill>
                  <a:srgbClr val="C00000"/>
                </a:solidFill>
              </a:rPr>
              <a:t> </a:t>
            </a:r>
            <a:r>
              <a:rPr lang="cs-CZ" sz="2200" dirty="0"/>
              <a:t>respektive</a:t>
            </a:r>
            <a:r>
              <a:rPr 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200" b="1" dirty="0">
                <a:solidFill>
                  <a:srgbClr val="C00000"/>
                </a:solidFill>
              </a:rPr>
              <a:t>40 %</a:t>
            </a:r>
            <a:r>
              <a:rPr 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200" dirty="0"/>
              <a:t>u oboru vzdělání </a:t>
            </a:r>
            <a:r>
              <a:rPr lang="cs-CZ" sz="2200" b="1" dirty="0">
                <a:solidFill>
                  <a:srgbClr val="C00000"/>
                </a:solidFill>
              </a:rPr>
              <a:t>Gymnázium se sportovní přípravou</a:t>
            </a:r>
            <a:endParaRPr lang="cs-CZ" altLang="cs-CZ" sz="2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332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uchazečů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1.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359532" y="1270053"/>
            <a:ext cx="83169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podmínkou pro přijetí uchazeče ke vzdělávání </a:t>
            </a:r>
            <a:r>
              <a:rPr lang="cs-CZ" altLang="cs-CZ" sz="2200" b="1" dirty="0"/>
              <a:t>ve středních školách zřizovaných Pardubickým krajem</a:t>
            </a:r>
            <a:r>
              <a:rPr lang="cs-CZ" altLang="cs-CZ" sz="2200" dirty="0"/>
              <a:t> bude, aby </a:t>
            </a:r>
            <a:r>
              <a:rPr lang="cs-CZ" altLang="cs-CZ" sz="2200" b="1" dirty="0">
                <a:solidFill>
                  <a:srgbClr val="C00000"/>
                </a:solidFill>
              </a:rPr>
              <a:t>v součtu bodů z obou testů</a:t>
            </a:r>
            <a:r>
              <a:rPr lang="cs-CZ" altLang="cs-CZ" sz="2200" b="1" dirty="0">
                <a:solidFill>
                  <a:srgbClr val="CC3300"/>
                </a:solidFill>
              </a:rPr>
              <a:t> </a:t>
            </a:r>
            <a:r>
              <a:rPr lang="cs-CZ" altLang="cs-CZ" sz="2200" dirty="0"/>
              <a:t>dosáhl následující minimální hranice:</a:t>
            </a:r>
          </a:p>
          <a:p>
            <a:pPr marL="360000">
              <a:spcBef>
                <a:spcPts val="1800"/>
              </a:spcBef>
              <a:buClr>
                <a:srgbClr val="0F189C"/>
              </a:buClr>
              <a:defRPr/>
            </a:pPr>
            <a:r>
              <a:rPr lang="cs-CZ" altLang="cs-CZ" sz="2200" b="1" dirty="0">
                <a:solidFill>
                  <a:srgbClr val="376092"/>
                </a:solidFill>
              </a:rPr>
              <a:t>Čtyřleté studium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</a:t>
            </a:r>
            <a:r>
              <a:rPr lang="cs-CZ" alt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35 bodů </a:t>
            </a:r>
            <a:r>
              <a:rPr lang="cs-CZ" altLang="cs-CZ" sz="2200" dirty="0"/>
              <a:t>ze 100 možných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25 bodů </a:t>
            </a:r>
            <a:r>
              <a:rPr lang="cs-CZ" altLang="cs-CZ" sz="2200" dirty="0"/>
              <a:t>ze 100 možných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ostatní obory vzdělání </a:t>
            </a:r>
            <a:r>
              <a:rPr lang="cs-CZ" altLang="cs-CZ" sz="2200" dirty="0"/>
              <a:t>s maturitní zkouškou – min. </a:t>
            </a:r>
            <a:r>
              <a:rPr lang="cs-CZ" altLang="cs-CZ" sz="2200" b="1" dirty="0">
                <a:solidFill>
                  <a:srgbClr val="C00000"/>
                </a:solidFill>
              </a:rPr>
              <a:t>20 bodů </a:t>
            </a:r>
            <a:r>
              <a:rPr lang="cs-CZ" altLang="cs-CZ" sz="2200" dirty="0"/>
              <a:t>ze 100 možných</a:t>
            </a:r>
          </a:p>
          <a:p>
            <a:pPr marL="360000">
              <a:spcBef>
                <a:spcPts val="1800"/>
              </a:spcBef>
              <a:buClr>
                <a:srgbClr val="0F189C"/>
              </a:buClr>
              <a:defRPr/>
            </a:pPr>
            <a:r>
              <a:rPr lang="cs-CZ" altLang="cs-CZ" sz="2200" b="1" dirty="0">
                <a:solidFill>
                  <a:srgbClr val="376092"/>
                </a:solidFill>
              </a:rPr>
              <a:t>Osmileté studium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</a:t>
            </a:r>
            <a:r>
              <a:rPr lang="cs-CZ" alt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30 bodů </a:t>
            </a:r>
            <a:r>
              <a:rPr lang="cs-CZ" altLang="cs-CZ" sz="2200" dirty="0"/>
              <a:t>ze 100 možných</a:t>
            </a:r>
          </a:p>
        </p:txBody>
      </p:sp>
    </p:spTree>
    <p:extLst>
      <p:ext uri="{BB962C8B-B14F-4D97-AF65-F5344CB8AC3E}">
        <p14:creationId xmlns:p14="http://schemas.microsoft.com/office/powerpoint/2010/main" val="3078710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685800" y="1524049"/>
            <a:ext cx="761484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střední školy zveřejní </a:t>
            </a:r>
            <a:r>
              <a:rPr lang="cs-CZ" altLang="cs-CZ" sz="2200" b="1" dirty="0">
                <a:solidFill>
                  <a:srgbClr val="C00000"/>
                </a:solidFill>
              </a:rPr>
              <a:t>seznam přijatých uchazečů </a:t>
            </a:r>
            <a:r>
              <a:rPr lang="cs-CZ" altLang="cs-CZ" sz="2200" dirty="0"/>
              <a:t>a nepřijatým uchazečům odešle </a:t>
            </a:r>
            <a:r>
              <a:rPr lang="cs-CZ" altLang="cs-CZ" sz="2200" b="1" dirty="0">
                <a:solidFill>
                  <a:srgbClr val="C00000"/>
                </a:solidFill>
              </a:rPr>
              <a:t>rozhodnutí o nepřijetí </a:t>
            </a:r>
            <a:r>
              <a:rPr lang="cs-CZ" altLang="cs-CZ" sz="2200" dirty="0"/>
              <a:t>v období </a:t>
            </a:r>
            <a:r>
              <a:rPr lang="cs-CZ" altLang="cs-CZ" sz="2200" b="1" dirty="0">
                <a:solidFill>
                  <a:srgbClr val="C00000"/>
                </a:solidFill>
              </a:rPr>
              <a:t>od 22. dubna do 30. dubna </a:t>
            </a:r>
            <a:endParaRPr lang="cs-CZ" altLang="cs-CZ" sz="2200" dirty="0">
              <a:solidFill>
                <a:srgbClr val="C00000"/>
              </a:solidFill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/>
              <a:t>Cermat</a:t>
            </a:r>
            <a:r>
              <a:rPr lang="cs-CZ" altLang="cs-CZ" sz="2200" dirty="0"/>
              <a:t> dodá </a:t>
            </a:r>
            <a:r>
              <a:rPr lang="cs-CZ" altLang="cs-CZ" sz="2200" b="1" dirty="0"/>
              <a:t>výsledky jednotných testů </a:t>
            </a:r>
            <a:r>
              <a:rPr lang="cs-CZ" altLang="cs-CZ" sz="2200" dirty="0"/>
              <a:t>středním školám </a:t>
            </a:r>
            <a:r>
              <a:rPr lang="cs-CZ" altLang="cs-CZ" sz="2200" b="1" dirty="0">
                <a:solidFill>
                  <a:srgbClr val="C00000"/>
                </a:solidFill>
              </a:rPr>
              <a:t>nejpozději do 28. dubna 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školy ukončí hodnocení uchazečů </a:t>
            </a:r>
            <a:r>
              <a:rPr lang="cs-CZ" altLang="cs-CZ" sz="2200" b="1" dirty="0"/>
              <a:t>do 2 pracovních dnů po zpřístupnění hodnocení</a:t>
            </a:r>
            <a:r>
              <a:rPr lang="cs-CZ" altLang="cs-CZ" sz="2200" dirty="0"/>
              <a:t> uchazeče </a:t>
            </a:r>
            <a:r>
              <a:rPr lang="cs-CZ" altLang="cs-CZ" sz="2200" dirty="0" err="1"/>
              <a:t>Cermatem</a:t>
            </a:r>
            <a:r>
              <a:rPr lang="cs-CZ" altLang="cs-CZ" sz="2200" dirty="0"/>
              <a:t>, případně do </a:t>
            </a:r>
          </a:p>
          <a:p>
            <a:pPr indent="352425" algn="just">
              <a:defRPr/>
            </a:pPr>
            <a:r>
              <a:rPr lang="cs-CZ" altLang="cs-CZ" sz="2200" dirty="0"/>
              <a:t>2 pracovních dnů po dni konání školní přijímací zkoušky</a:t>
            </a:r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odvolání</a:t>
            </a:r>
            <a:r>
              <a:rPr lang="cs-CZ" altLang="cs-CZ" sz="2200" dirty="0"/>
              <a:t> proti rozhodnutí ředitele školy lze podat </a:t>
            </a:r>
            <a:r>
              <a:rPr lang="cs-CZ" altLang="cs-CZ" sz="2200" b="1" dirty="0">
                <a:solidFill>
                  <a:srgbClr val="C00000"/>
                </a:solidFill>
              </a:rPr>
              <a:t>ve lhůtě </a:t>
            </a:r>
          </a:p>
          <a:p>
            <a:pPr indent="352425" algn="just">
              <a:buClr>
                <a:srgbClr val="19489A"/>
              </a:buClr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3 pracovních dnů</a:t>
            </a:r>
            <a:r>
              <a:rPr lang="cs-CZ" altLang="cs-CZ" sz="2200" dirty="0"/>
              <a:t> ode dne doručení rozhodnutí </a:t>
            </a:r>
          </a:p>
        </p:txBody>
      </p:sp>
    </p:spTree>
    <p:extLst>
      <p:ext uri="{BB962C8B-B14F-4D97-AF65-F5344CB8AC3E}">
        <p14:creationId xmlns:p14="http://schemas.microsoft.com/office/powerpoint/2010/main" val="1631034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Přijímání do oborů vzdělání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talentovou zkouškou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31540" y="1304455"/>
            <a:ext cx="828092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talentová zkouška se koná </a:t>
            </a:r>
          </a:p>
          <a:p>
            <a:pPr marL="698500" lvl="1" indent="-342900" algn="just">
              <a:spcBef>
                <a:spcPts val="600"/>
              </a:spcBef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2. ledna do 15. února</a:t>
            </a:r>
            <a:r>
              <a:rPr lang="cs-CZ" altLang="cs-CZ" sz="2200" b="1" dirty="0"/>
              <a:t>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Gymnázium se sportovní přípravou</a:t>
            </a:r>
          </a:p>
          <a:p>
            <a:pPr marL="698500" lvl="1" indent="-342900" algn="just"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15. ledna do 31. ledna </a:t>
            </a:r>
            <a:r>
              <a:rPr lang="cs-CZ" altLang="cs-CZ" sz="2200" dirty="0">
                <a:sym typeface="Symbol" panose="05050102010706020507" pitchFamily="18" charset="2"/>
              </a:rPr>
              <a:t> </a:t>
            </a:r>
            <a:r>
              <a:rPr lang="cs-CZ" altLang="cs-CZ" sz="2200" b="1" dirty="0"/>
              <a:t>Konzervatoř</a:t>
            </a:r>
          </a:p>
          <a:p>
            <a:pPr marL="698500" lvl="1" indent="-342900" algn="just"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2. ledna do 15. ledna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ostatní obory vzdělání</a:t>
            </a:r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sdělení o výsledku </a:t>
            </a:r>
            <a:r>
              <a:rPr lang="cs-CZ" altLang="cs-CZ" sz="2200" dirty="0"/>
              <a:t>talentové zkoušky zašle ředitel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do 20. února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Gymnázium se sportovní přípravou </a:t>
            </a:r>
          </a:p>
          <a:p>
            <a:pPr marL="698500" lvl="1" indent="-342900" algn="just"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do 20. ledna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ostatní obory vzdělání</a:t>
            </a:r>
          </a:p>
          <a:p>
            <a:pPr marL="698500" lvl="1" indent="-342900" algn="just"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ředitel konzervatoře nezasílá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školy zveřejní </a:t>
            </a:r>
            <a:r>
              <a:rPr lang="cs-CZ" altLang="cs-CZ" sz="2200" b="1" dirty="0">
                <a:solidFill>
                  <a:srgbClr val="C00000"/>
                </a:solidFill>
              </a:rPr>
              <a:t>seznam přijatých uchazečů </a:t>
            </a:r>
            <a:r>
              <a:rPr lang="cs-CZ" altLang="cs-CZ" sz="2200" dirty="0"/>
              <a:t>a nepřijatým uchazečům odešle </a:t>
            </a:r>
            <a:r>
              <a:rPr lang="cs-CZ" altLang="cs-CZ" sz="2200" b="1" dirty="0">
                <a:solidFill>
                  <a:srgbClr val="C00000"/>
                </a:solidFill>
              </a:rPr>
              <a:t>rozhodnutí o nepřijetí </a:t>
            </a:r>
            <a:r>
              <a:rPr lang="cs-CZ" altLang="cs-CZ" sz="2200" dirty="0"/>
              <a:t>v období </a:t>
            </a:r>
            <a:r>
              <a:rPr lang="cs-CZ" altLang="cs-CZ" sz="2200" b="1" dirty="0">
                <a:solidFill>
                  <a:srgbClr val="C00000"/>
                </a:solidFill>
              </a:rPr>
              <a:t>od 5. února do 15. února</a:t>
            </a:r>
            <a:r>
              <a:rPr lang="cs-CZ" altLang="cs-CZ" sz="2200" dirty="0"/>
              <a:t>, do oboru vzdělání </a:t>
            </a:r>
            <a:r>
              <a:rPr lang="cs-CZ" altLang="cs-CZ" sz="2200" b="1" dirty="0"/>
              <a:t>Gymnázium se sportovní přípravou </a:t>
            </a:r>
            <a:r>
              <a:rPr lang="cs-CZ" altLang="cs-CZ" sz="2200" b="1" dirty="0">
                <a:solidFill>
                  <a:srgbClr val="C00000"/>
                </a:solidFill>
              </a:rPr>
              <a:t>od 22. dubna do 30. dubna </a:t>
            </a:r>
            <a:endParaRPr lang="cs-CZ" altLang="cs-CZ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6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540668" y="1356006"/>
            <a:ext cx="8062664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počet přihlášek </a:t>
            </a:r>
            <a:r>
              <a:rPr lang="cs-CZ" altLang="cs-CZ" sz="2200" dirty="0"/>
              <a:t>v dalších kolech přijímacího řízení do oborů vzdělání s talentovou zkouškou i bez talentové zkoušky </a:t>
            </a:r>
            <a:r>
              <a:rPr lang="cs-CZ" altLang="cs-CZ" sz="2200" b="1" dirty="0">
                <a:solidFill>
                  <a:srgbClr val="C00000"/>
                </a:solidFill>
              </a:rPr>
              <a:t>není omezen 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na přihlášku uchazeč </a:t>
            </a:r>
            <a:r>
              <a:rPr lang="cs-CZ" altLang="cs-CZ" sz="2200" b="1" dirty="0">
                <a:solidFill>
                  <a:srgbClr val="C00000"/>
                </a:solidFill>
              </a:rPr>
              <a:t>vyplňuje pouze jednu </a:t>
            </a:r>
            <a:r>
              <a:rPr lang="cs-CZ" altLang="cs-CZ" sz="2200" b="1" dirty="0"/>
              <a:t>zvolenou střední </a:t>
            </a:r>
            <a:r>
              <a:rPr lang="cs-CZ" altLang="cs-CZ" sz="2200" b="1" dirty="0">
                <a:solidFill>
                  <a:srgbClr val="C00000"/>
                </a:solidFill>
              </a:rPr>
              <a:t>školu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v dalších kolech přijímacího řízení </a:t>
            </a:r>
            <a:r>
              <a:rPr lang="cs-CZ" altLang="cs-CZ" sz="2200" b="1" dirty="0">
                <a:solidFill>
                  <a:srgbClr val="C00000"/>
                </a:solidFill>
              </a:rPr>
              <a:t>nebudou uchazeči konat jednotné přijímací zkoušky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způsob hodnocení uchazečů v dalších kolech přijímacího řízení stanoví ředitel střední školy</a:t>
            </a:r>
            <a:endParaRPr lang="cs-CZ" altLang="cs-CZ" sz="2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845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zápisový lístek je platný </a:t>
            </a:r>
            <a:r>
              <a:rPr lang="cs-CZ" altLang="cs-CZ" sz="2200" b="1" dirty="0">
                <a:solidFill>
                  <a:srgbClr val="C00000"/>
                </a:solidFill>
              </a:rPr>
              <a:t>pro školní rok, pro který je uchazeč přijímán</a:t>
            </a:r>
            <a:r>
              <a:rPr lang="cs-CZ" altLang="cs-CZ" sz="2200" dirty="0"/>
              <a:t> a který se vyznačí nad jméno a příjmení uchazeče</a:t>
            </a:r>
            <a:endParaRPr lang="cs-CZ" altLang="cs-CZ" sz="2200" dirty="0">
              <a:sym typeface="Symbol" panose="05050102010706020507" pitchFamily="18" charset="2"/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zápisový lístek odevzdá uchazeč (zákonný zástupce) nejpozději </a:t>
            </a:r>
            <a:r>
              <a:rPr lang="cs-CZ" altLang="cs-CZ" sz="2200" b="1" dirty="0">
                <a:solidFill>
                  <a:srgbClr val="C00000"/>
                </a:solidFill>
              </a:rPr>
              <a:t>do 10 pracovních dnů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ode dne oznámení rozhodnutí o přijetí ke vzdělávání </a:t>
            </a:r>
          </a:p>
          <a:p>
            <a:pPr marL="352425" indent="-352425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lhůta </a:t>
            </a:r>
            <a:r>
              <a:rPr lang="cs-CZ" altLang="cs-CZ" sz="2200" dirty="0"/>
              <a:t>pro odevzdání zápisového lístku </a:t>
            </a:r>
            <a:r>
              <a:rPr lang="cs-CZ" altLang="cs-CZ" sz="2200" b="1" dirty="0">
                <a:solidFill>
                  <a:srgbClr val="C00000"/>
                </a:solidFill>
              </a:rPr>
              <a:t>začíná</a:t>
            </a:r>
            <a:r>
              <a:rPr lang="cs-CZ" altLang="cs-CZ" sz="2200" dirty="0"/>
              <a:t> běžet </a:t>
            </a:r>
            <a:r>
              <a:rPr lang="cs-CZ" altLang="cs-CZ" sz="2200" b="1" dirty="0">
                <a:solidFill>
                  <a:srgbClr val="C00000"/>
                </a:solidFill>
              </a:rPr>
              <a:t>dnem následujícím po dni zveřejnění seznamu </a:t>
            </a:r>
            <a:r>
              <a:rPr lang="cs-CZ" altLang="cs-CZ" sz="2200" dirty="0"/>
              <a:t>přijatých uchazečů</a:t>
            </a:r>
          </a:p>
        </p:txBody>
      </p:sp>
    </p:spTree>
    <p:extLst>
      <p:ext uri="{BB962C8B-B14F-4D97-AF65-F5344CB8AC3E}">
        <p14:creationId xmlns:p14="http://schemas.microsoft.com/office/powerpoint/2010/main" val="2481882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386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zápisový lístek</a:t>
            </a:r>
            <a:r>
              <a:rPr lang="cs-CZ" altLang="cs-CZ" sz="2200" dirty="0"/>
              <a:t>, který uchazeč již odevzdal, </a:t>
            </a:r>
            <a:r>
              <a:rPr lang="cs-CZ" altLang="cs-CZ" sz="2200" b="1" dirty="0">
                <a:solidFill>
                  <a:srgbClr val="C00000"/>
                </a:solidFill>
              </a:rPr>
              <a:t>může vzít zpět </a:t>
            </a:r>
          </a:p>
          <a:p>
            <a:pPr marL="360000">
              <a:spcBef>
                <a:spcPts val="0"/>
              </a:spcBef>
              <a:buClr>
                <a:schemeClr val="tx1"/>
              </a:buClr>
              <a:defRPr/>
            </a:pPr>
            <a:r>
              <a:rPr lang="cs-CZ" altLang="cs-CZ" sz="2200" dirty="0"/>
              <a:t>v případě, že: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jej chce uplatnit ve škole, na kterou byl </a:t>
            </a:r>
            <a:r>
              <a:rPr lang="cs-CZ" altLang="cs-CZ" sz="2200" b="1" dirty="0">
                <a:solidFill>
                  <a:srgbClr val="C00000"/>
                </a:solidFill>
              </a:rPr>
              <a:t>přijat na základě odvolání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odevzdal-li jej v oboru vzdělání s talentovou zkouškou </a:t>
            </a:r>
            <a:r>
              <a:rPr lang="cs-CZ" altLang="cs-CZ" sz="2200" dirty="0"/>
              <a:t>(včetně konzervatoře) a následně byl přijat do oboru vzdělání bez talentové zkoušky</a:t>
            </a:r>
            <a:endParaRPr lang="cs-CZ" altLang="cs-CZ" sz="2200" dirty="0">
              <a:sym typeface="Symbol" panose="05050102010706020507" pitchFamily="18" charset="2"/>
            </a:endParaRPr>
          </a:p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sym typeface="Symbol" panose="05050102010706020507" pitchFamily="18" charset="2"/>
              </a:rPr>
              <a:t>v případě souběhu způsobů, kdy lze vzít zápisový lístek zpět, </a:t>
            </a:r>
            <a:r>
              <a:rPr lang="cs-CZ" altLang="cs-CZ" sz="2200" b="1" dirty="0">
                <a:sym typeface="Symbol" panose="05050102010706020507" pitchFamily="18" charset="2"/>
              </a:rPr>
              <a:t>lze uvést údaje o zápisu uchazeče </a:t>
            </a:r>
            <a:r>
              <a:rPr lang="cs-CZ" altLang="cs-CZ" sz="2200" dirty="0">
                <a:sym typeface="Symbol" panose="05050102010706020507" pitchFamily="18" charset="2"/>
              </a:rPr>
              <a:t>na další školu </a:t>
            </a:r>
            <a:r>
              <a:rPr lang="cs-CZ" altLang="cs-CZ" sz="2200" b="1" dirty="0">
                <a:sym typeface="Symbol" panose="05050102010706020507" pitchFamily="18" charset="2"/>
              </a:rPr>
              <a:t>na druhé straně tiskopisu </a:t>
            </a:r>
            <a:r>
              <a:rPr lang="cs-CZ" altLang="cs-CZ" sz="2200" dirty="0">
                <a:sym typeface="Symbol" panose="05050102010706020507" pitchFamily="18" charset="2"/>
              </a:rPr>
              <a:t>zápisového lístku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331372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40167"/>
              </p:ext>
            </p:extLst>
          </p:nvPr>
        </p:nvGraphicFramePr>
        <p:xfrm>
          <a:off x="107504" y="1071356"/>
          <a:ext cx="8928992" cy="487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bdélník 8"/>
          <p:cNvSpPr/>
          <p:nvPr/>
        </p:nvSpPr>
        <p:spPr>
          <a:xfrm>
            <a:off x="-108520" y="0"/>
            <a:ext cx="9361040" cy="103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2"/>
          <p:cNvSpPr txBox="1">
            <a:spLocks/>
          </p:cNvSpPr>
          <p:nvPr/>
        </p:nvSpPr>
        <p:spPr>
          <a:xfrm>
            <a:off x="685800" y="71116"/>
            <a:ext cx="7772400" cy="977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cs-CZ" altLang="cs-CZ" sz="2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oborového rozložení přihlášek ke vzdělávání v SŠ</a:t>
            </a:r>
            <a:br>
              <a:rPr lang="cs-CZ" altLang="cs-CZ" sz="2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kolo přijímacího řízení, denní forma vzdělávání, bez nástaveb a 8letých gymnázií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90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uchazeč, který </a:t>
            </a:r>
            <a:r>
              <a:rPr lang="cs-CZ" altLang="cs-CZ" sz="2200" b="1" dirty="0">
                <a:solidFill>
                  <a:srgbClr val="C00000"/>
                </a:solidFill>
              </a:rPr>
              <a:t>je žákem základní školy</a:t>
            </a:r>
            <a:r>
              <a:rPr lang="cs-CZ" altLang="cs-CZ" sz="2200" dirty="0"/>
              <a:t>, obdrží zápisový lístek </a:t>
            </a:r>
            <a:r>
              <a:rPr lang="cs-CZ" altLang="cs-CZ" sz="2200" b="1" dirty="0">
                <a:solidFill>
                  <a:srgbClr val="C00000"/>
                </a:solidFill>
              </a:rPr>
              <a:t>na</a:t>
            </a:r>
            <a:r>
              <a:rPr lang="cs-CZ" altLang="cs-CZ" sz="2200" dirty="0"/>
              <a:t> této </a:t>
            </a:r>
            <a:r>
              <a:rPr lang="cs-CZ" altLang="cs-CZ" sz="2200" b="1" dirty="0">
                <a:solidFill>
                  <a:srgbClr val="C00000"/>
                </a:solidFill>
              </a:rPr>
              <a:t>základní škole</a:t>
            </a:r>
          </a:p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v ostatních případech </a:t>
            </a:r>
            <a:r>
              <a:rPr lang="cs-CZ" altLang="cs-CZ" sz="2200" dirty="0"/>
              <a:t>(žáci víceletých gymnázií a jiných středních škol, uchazeči, kteří nejsou žáky žádné školy…) vydá zápisový lístek </a:t>
            </a:r>
            <a:r>
              <a:rPr lang="cs-CZ" altLang="cs-CZ" sz="2200" b="1" dirty="0">
                <a:solidFill>
                  <a:srgbClr val="C00000"/>
                </a:solidFill>
              </a:rPr>
              <a:t>krajský úřad </a:t>
            </a:r>
            <a:r>
              <a:rPr lang="cs-CZ" altLang="cs-CZ" sz="2200" dirty="0"/>
              <a:t>příslušný podle místa trvalého pobytu uchazeče</a:t>
            </a:r>
          </a:p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 případě ztráty nebo zničení zápisového lístku </a:t>
            </a:r>
            <a:r>
              <a:rPr lang="cs-CZ" altLang="cs-CZ" sz="2200" b="1" dirty="0">
                <a:solidFill>
                  <a:srgbClr val="C00000"/>
                </a:solidFill>
              </a:rPr>
              <a:t>vydává náhradní zápisový lístek orgán, který vydal původní zápisový lístek</a:t>
            </a:r>
          </a:p>
        </p:txBody>
      </p:sp>
    </p:spTree>
    <p:extLst>
      <p:ext uri="{BB962C8B-B14F-4D97-AF65-F5344CB8AC3E}">
        <p14:creationId xmlns:p14="http://schemas.microsoft.com/office/powerpoint/2010/main" val="3175116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k přijímacímu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540668" y="1982450"/>
            <a:ext cx="8062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informace k přijímacímu řízení jsou průběžně zveřejňovány na Školském portálu Pardubického kraje (</a:t>
            </a:r>
            <a:r>
              <a:rPr lang="cs-CZ" altLang="cs-CZ" sz="2200" dirty="0">
                <a:hlinkClick r:id="rId3"/>
              </a:rPr>
              <a:t>www.klickevzdelani.cz</a:t>
            </a:r>
            <a:r>
              <a:rPr lang="cs-CZ" altLang="cs-CZ" sz="2200" dirty="0"/>
              <a:t>), na stránkách Pardubického kraje, MŠMT (</a:t>
            </a:r>
            <a:r>
              <a:rPr lang="cs-CZ" altLang="cs-CZ" sz="2200" dirty="0">
                <a:hlinkClick r:id="rId4"/>
              </a:rPr>
              <a:t>www.msmt.cz</a:t>
            </a:r>
            <a:r>
              <a:rPr lang="cs-CZ" altLang="cs-CZ" sz="2200" dirty="0"/>
              <a:t>) a </a:t>
            </a:r>
            <a:r>
              <a:rPr lang="cs-CZ" altLang="cs-CZ" sz="2200" dirty="0" err="1"/>
              <a:t>Cermatu</a:t>
            </a:r>
            <a:r>
              <a:rPr lang="cs-CZ" altLang="cs-CZ" sz="2200" dirty="0"/>
              <a:t> (</a:t>
            </a:r>
            <a:r>
              <a:rPr lang="cs-CZ" altLang="cs-CZ" sz="2200" dirty="0">
                <a:hlinkClick r:id="rId5"/>
              </a:rPr>
              <a:t>www.cermat.cz</a:t>
            </a:r>
            <a:r>
              <a:rPr lang="cs-CZ" altLang="cs-CZ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998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145469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jednotných přijímacích zkoušek</a:t>
            </a:r>
            <a:b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Průměrná úspěšnost</a:t>
            </a: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a Česká republika 2018/19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0688BFCB-81C3-407C-8A88-C1271388CDD8}"/>
              </a:ext>
            </a:extLst>
          </p:cNvPr>
          <p:cNvSpPr txBox="1"/>
          <p:nvPr/>
        </p:nvSpPr>
        <p:spPr>
          <a:xfrm>
            <a:off x="59159" y="1693926"/>
            <a:ext cx="384721" cy="319535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cs-CZ" sz="1300" b="1" dirty="0"/>
              <a:t>Průměrná úspěšnost v %</a:t>
            </a: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515046"/>
              </p:ext>
            </p:extLst>
          </p:nvPr>
        </p:nvGraphicFramePr>
        <p:xfrm>
          <a:off x="548844" y="1158791"/>
          <a:ext cx="8487652" cy="4710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072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0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67623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jednotných přijímacích zkoušek</a:t>
            </a:r>
            <a:b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Průměrný bodový zisk</a:t>
            </a: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2017/18 a 2018/19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xmlns="" id="{F92C48FA-CADE-404A-A877-8CC6281D1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6968"/>
              </p:ext>
            </p:extLst>
          </p:nvPr>
        </p:nvGraphicFramePr>
        <p:xfrm>
          <a:off x="215516" y="1595222"/>
          <a:ext cx="8712968" cy="3924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1867870461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xmlns="" val="349044807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xmlns="" val="3902589861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xmlns="" val="3335267480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xmlns="" val="2115489214"/>
                    </a:ext>
                  </a:extLst>
                </a:gridCol>
              </a:tblGrid>
              <a:tr h="567085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Obor vzdělání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Šk</a:t>
                      </a:r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rok 2017/18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Šk</a:t>
                      </a:r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rok 2018/19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1006862"/>
                  </a:ext>
                </a:extLst>
              </a:tr>
              <a:tr h="659781">
                <a:tc v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Český jazyk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Matematika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Český jazyk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Matematika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0397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Gymnázium 8leté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25,8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20,3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26,0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20,2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14512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Gymnázium 4leté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38,8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25,3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37,5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29,9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243019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Obory M s maturitní zkouškou bez odb. výcviku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31,3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17,9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29,6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21,8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3535773"/>
                  </a:ext>
                </a:extLst>
              </a:tr>
              <a:tr h="55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Obory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L/0 s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maturitní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zkouškou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 </a:t>
                      </a:r>
                      <a:r>
                        <a:rPr lang="cs-CZ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odb</a:t>
                      </a:r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výcvikem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26,7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25,1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17,8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512036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Nástavbové studium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22,0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9,9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19,2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11,3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263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06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Narození v jednotlivých okresech Pardubického kraje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676920"/>
              </p:ext>
            </p:extLst>
          </p:nvPr>
        </p:nvGraphicFramePr>
        <p:xfrm>
          <a:off x="179512" y="1023541"/>
          <a:ext cx="8784976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97432AB0-530A-4AC6-A95A-FAE70BD3438D}"/>
              </a:ext>
            </a:extLst>
          </p:cNvPr>
          <p:cNvSpPr txBox="1"/>
          <p:nvPr/>
        </p:nvSpPr>
        <p:spPr>
          <a:xfrm>
            <a:off x="3048844" y="162880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9. ročník ZŠ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B74D1A4C-3CC3-4AD2-A678-BE6832BD2BC0}"/>
              </a:ext>
            </a:extLst>
          </p:cNvPr>
          <p:cNvCxnSpPr>
            <a:cxnSpLocks/>
          </p:cNvCxnSpPr>
          <p:nvPr/>
        </p:nvCxnSpPr>
        <p:spPr>
          <a:xfrm flipV="1">
            <a:off x="6444208" y="1610401"/>
            <a:ext cx="0" cy="367240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xmlns="" id="{327A46E0-952C-4273-A912-548029F44C86}"/>
              </a:ext>
            </a:extLst>
          </p:cNvPr>
          <p:cNvCxnSpPr>
            <a:cxnSpLocks/>
          </p:cNvCxnSpPr>
          <p:nvPr/>
        </p:nvCxnSpPr>
        <p:spPr>
          <a:xfrm flipV="1">
            <a:off x="3060000" y="1628800"/>
            <a:ext cx="0" cy="367240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39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Narození v jednotlivých ORP Pardubického kraje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653330"/>
              </p:ext>
            </p:extLst>
          </p:nvPr>
        </p:nvGraphicFramePr>
        <p:xfrm>
          <a:off x="251520" y="1023539"/>
          <a:ext cx="87840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97432AB0-530A-4AC6-A95A-FAE70BD3438D}"/>
              </a:ext>
            </a:extLst>
          </p:cNvPr>
          <p:cNvSpPr txBox="1"/>
          <p:nvPr/>
        </p:nvSpPr>
        <p:spPr>
          <a:xfrm>
            <a:off x="2054738" y="156008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9. ročník ZŠ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xmlns="" id="{327A46E0-952C-4273-A912-548029F44C86}"/>
              </a:ext>
            </a:extLst>
          </p:cNvPr>
          <p:cNvCxnSpPr>
            <a:cxnSpLocks/>
          </p:cNvCxnSpPr>
          <p:nvPr/>
        </p:nvCxnSpPr>
        <p:spPr>
          <a:xfrm flipH="1" flipV="1">
            <a:off x="2028936" y="1556792"/>
            <a:ext cx="18094" cy="385554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B74D1A4C-3CC3-4AD2-A678-BE6832BD2BC0}"/>
              </a:ext>
            </a:extLst>
          </p:cNvPr>
          <p:cNvCxnSpPr>
            <a:cxnSpLocks/>
          </p:cNvCxnSpPr>
          <p:nvPr/>
        </p:nvCxnSpPr>
        <p:spPr>
          <a:xfrm flipV="1">
            <a:off x="6120000" y="1556792"/>
            <a:ext cx="0" cy="385554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48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Narození v jednotlivých ORP Pardubického kraje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44069"/>
              </p:ext>
            </p:extLst>
          </p:nvPr>
        </p:nvGraphicFramePr>
        <p:xfrm>
          <a:off x="251520" y="1023539"/>
          <a:ext cx="87840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xmlns="" id="{327A46E0-952C-4273-A912-548029F44C86}"/>
              </a:ext>
            </a:extLst>
          </p:cNvPr>
          <p:cNvCxnSpPr>
            <a:cxnSpLocks/>
          </p:cNvCxnSpPr>
          <p:nvPr/>
        </p:nvCxnSpPr>
        <p:spPr>
          <a:xfrm flipH="1" flipV="1">
            <a:off x="2016000" y="1628800"/>
            <a:ext cx="35720" cy="388843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97432AB0-530A-4AC6-A95A-FAE70BD3438D}"/>
              </a:ext>
            </a:extLst>
          </p:cNvPr>
          <p:cNvSpPr txBox="1"/>
          <p:nvPr/>
        </p:nvSpPr>
        <p:spPr>
          <a:xfrm>
            <a:off x="1943201" y="162880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9. ročník ZŠ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B74D1A4C-3CC3-4AD2-A678-BE6832BD2BC0}"/>
              </a:ext>
            </a:extLst>
          </p:cNvPr>
          <p:cNvCxnSpPr>
            <a:cxnSpLocks/>
          </p:cNvCxnSpPr>
          <p:nvPr/>
        </p:nvCxnSpPr>
        <p:spPr>
          <a:xfrm flipV="1">
            <a:off x="6102000" y="1628800"/>
            <a:ext cx="0" cy="388843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4">
            <a:extLst>
              <a:ext uri="{FF2B5EF4-FFF2-40B4-BE49-F238E27FC236}">
                <a16:creationId xmlns:a16="http://schemas.microsoft.com/office/drawing/2014/main" xmlns="" id="{97432AB0-530A-4AC6-A95A-FAE70BD3438D}"/>
              </a:ext>
            </a:extLst>
          </p:cNvPr>
          <p:cNvSpPr txBox="1"/>
          <p:nvPr/>
        </p:nvSpPr>
        <p:spPr>
          <a:xfrm>
            <a:off x="6012160" y="1606058"/>
            <a:ext cx="1024741" cy="28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/>
              <a:t>1. ročník ZŠ</a:t>
            </a:r>
          </a:p>
        </p:txBody>
      </p:sp>
    </p:spTree>
    <p:extLst>
      <p:ext uri="{BB962C8B-B14F-4D97-AF65-F5344CB8AC3E}">
        <p14:creationId xmlns:p14="http://schemas.microsoft.com/office/powerpoint/2010/main" val="205040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Narození v jednotlivých ORP Pardubického kraje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43008"/>
              </p:ext>
            </p:extLst>
          </p:nvPr>
        </p:nvGraphicFramePr>
        <p:xfrm>
          <a:off x="251520" y="1098317"/>
          <a:ext cx="87840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xmlns="" id="{327A46E0-952C-4273-A912-548029F44C86}"/>
              </a:ext>
            </a:extLst>
          </p:cNvPr>
          <p:cNvCxnSpPr>
            <a:cxnSpLocks/>
          </p:cNvCxnSpPr>
          <p:nvPr/>
        </p:nvCxnSpPr>
        <p:spPr>
          <a:xfrm flipV="1">
            <a:off x="1979712" y="1628800"/>
            <a:ext cx="0" cy="394940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97432AB0-530A-4AC6-A95A-FAE70BD3438D}"/>
              </a:ext>
            </a:extLst>
          </p:cNvPr>
          <p:cNvSpPr txBox="1"/>
          <p:nvPr/>
        </p:nvSpPr>
        <p:spPr>
          <a:xfrm>
            <a:off x="1939347" y="162880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9. ročník ZŠ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B74D1A4C-3CC3-4AD2-A678-BE6832BD2BC0}"/>
              </a:ext>
            </a:extLst>
          </p:cNvPr>
          <p:cNvCxnSpPr>
            <a:cxnSpLocks/>
          </p:cNvCxnSpPr>
          <p:nvPr/>
        </p:nvCxnSpPr>
        <p:spPr>
          <a:xfrm flipV="1">
            <a:off x="6076800" y="1628801"/>
            <a:ext cx="0" cy="394940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4">
            <a:extLst>
              <a:ext uri="{FF2B5EF4-FFF2-40B4-BE49-F238E27FC236}">
                <a16:creationId xmlns:a16="http://schemas.microsoft.com/office/drawing/2014/main" xmlns="" id="{97432AB0-530A-4AC6-A95A-FAE70BD3438D}"/>
              </a:ext>
            </a:extLst>
          </p:cNvPr>
          <p:cNvSpPr txBox="1"/>
          <p:nvPr/>
        </p:nvSpPr>
        <p:spPr>
          <a:xfrm>
            <a:off x="6012160" y="1619446"/>
            <a:ext cx="1024741" cy="28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/>
              <a:t>1. ročník ZŠ</a:t>
            </a:r>
          </a:p>
        </p:txBody>
      </p:sp>
    </p:spTree>
    <p:extLst>
      <p:ext uri="{BB962C8B-B14F-4D97-AF65-F5344CB8AC3E}">
        <p14:creationId xmlns:p14="http://schemas.microsoft.com/office/powerpoint/2010/main" val="2139523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1371</Words>
  <Application>Microsoft Office PowerPoint</Application>
  <PresentationFormat>Předvádění na obrazovce (4:3)</PresentationFormat>
  <Paragraphs>189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Symbol</vt:lpstr>
      <vt:lpstr>Motiv systému Office</vt:lpstr>
      <vt:lpstr>Přijímací řízení  ve školním roce 2019/2020</vt:lpstr>
      <vt:lpstr>Vývoj oborového rozložení přihlášek ke vzdělávání v SŠ   První kolo přijímacího řízení, denní forma vzdělávání, bez nástaveb a 8letých gymnázií</vt:lpstr>
      <vt:lpstr>Prezentace aplikace PowerPoint</vt:lpstr>
      <vt:lpstr>Výsledky jednotných přijímacích zkoušek Průměrná úspěšnost Pardubický kraj a Česká republika 2018/19</vt:lpstr>
      <vt:lpstr>Výsledky jednotných přijímacích zkoušek Průměrný bodový zisk Pardubický kraj 2017/18 a 2018/19</vt:lpstr>
      <vt:lpstr>Narození v jednotlivých okresech Pardubického kraje</vt:lpstr>
      <vt:lpstr>Narození v jednotlivých ORP Pardubického kraje</vt:lpstr>
      <vt:lpstr>Narození v jednotlivých ORP Pardubického kraje</vt:lpstr>
      <vt:lpstr>Narození v jednotlivých ORP Pardubického kraje</vt:lpstr>
      <vt:lpstr>Narození v jednotlivých ORP Pardubického kraje</vt:lpstr>
      <vt:lpstr>Nové obory vzdělání</vt:lpstr>
      <vt:lpstr>Nové obory vzdělání</vt:lpstr>
      <vt:lpstr>https://prijimacky.cermat.cz/</vt:lpstr>
      <vt:lpstr>https://prijimacky.cermat.cz/ </vt:lpstr>
      <vt:lpstr>Přihláška ke vzdělávání </vt:lpstr>
      <vt:lpstr>Přihláška ke vzdělávání </vt:lpstr>
      <vt:lpstr>Přijímací zkoušky</vt:lpstr>
      <vt:lpstr>Přijímací zkoušky</vt:lpstr>
      <vt:lpstr>Termíny konání přijímacích zkoušek</vt:lpstr>
      <vt:lpstr>Přihlašování ke vzdělávání</vt:lpstr>
      <vt:lpstr>Přihlašování ke vzdělávání</vt:lpstr>
      <vt:lpstr>Specifikace jednotných zkoušek</vt:lpstr>
      <vt:lpstr>Hodnocení uchazečů  v rámci 1. kola přijímacího řízení</vt:lpstr>
      <vt:lpstr>Hodnocení uchazečů  v rámci 1. kola přijímacího řízení</vt:lpstr>
      <vt:lpstr>Výsledky přijímacího řízení</vt:lpstr>
      <vt:lpstr>Přijímání do oborů vzdělání  s talentovou zkouškou</vt:lpstr>
      <vt:lpstr>Další kola přijímacího řízení</vt:lpstr>
      <vt:lpstr>Zápisový lístek</vt:lpstr>
      <vt:lpstr>Zápisový lístek</vt:lpstr>
      <vt:lpstr>Zápisový lístek</vt:lpstr>
      <vt:lpstr>Informace k přijímacímu řízení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Brhel</dc:creator>
  <cp:lastModifiedBy>Pospíšilová Petra Mgr.</cp:lastModifiedBy>
  <cp:revision>104</cp:revision>
  <dcterms:created xsi:type="dcterms:W3CDTF">2017-03-06T15:56:02Z</dcterms:created>
  <dcterms:modified xsi:type="dcterms:W3CDTF">2019-10-15T08:07:47Z</dcterms:modified>
</cp:coreProperties>
</file>